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1" r:id="rId1"/>
  </p:sldMasterIdLst>
  <p:notesMasterIdLst>
    <p:notesMasterId r:id="rId14"/>
  </p:notesMasterIdLst>
  <p:sldIdLst>
    <p:sldId id="256" r:id="rId2"/>
    <p:sldId id="275" r:id="rId3"/>
    <p:sldId id="266" r:id="rId4"/>
    <p:sldId id="269" r:id="rId5"/>
    <p:sldId id="257" r:id="rId6"/>
    <p:sldId id="276" r:id="rId7"/>
    <p:sldId id="277" r:id="rId8"/>
    <p:sldId id="267" r:id="rId9"/>
    <p:sldId id="258" r:id="rId10"/>
    <p:sldId id="260" r:id="rId11"/>
    <p:sldId id="262" r:id="rId12"/>
    <p:sldId id="263" r:id="rId13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sz="1600" kern="1200">
        <a:solidFill>
          <a:srgbClr val="000000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600" kern="1200">
        <a:solidFill>
          <a:srgbClr val="000000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600" kern="1200">
        <a:solidFill>
          <a:srgbClr val="000000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600" kern="1200">
        <a:solidFill>
          <a:srgbClr val="000000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600" kern="1200">
        <a:solidFill>
          <a:srgbClr val="000000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rgbClr val="000000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rgbClr val="000000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rgbClr val="000000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rgbClr val="000000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DDDDD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523" autoAdjust="0"/>
  </p:normalViewPr>
  <p:slideViewPr>
    <p:cSldViewPr>
      <p:cViewPr varScale="1">
        <p:scale>
          <a:sx n="87" d="100"/>
          <a:sy n="87" d="100"/>
        </p:scale>
        <p:origin x="1062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2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409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09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D57B823F-946C-4E30-9944-04643B1354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95376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D47EFAA-D1A0-4EE9-AA38-B52B7D9BB9FC}" type="slidenum">
              <a:rPr lang="ru-RU"/>
              <a:pPr/>
              <a:t>9</a:t>
            </a:fld>
            <a:endParaRPr lang="ru-RU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8243458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228CB2-A74C-41F1-895E-DBFF8D2E429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F1706E-FF57-497D-BAA7-365100158C5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CFF623-8C38-4A1D-88F2-67E925914E8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608224-2293-48EC-84EE-242DAEDD27C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0BCFA0-8BD8-447E-9593-8F375B17BA3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927CD7-3153-4E69-833F-1BF7D709300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6B91D2-5B66-4AD5-8F8C-92D6ABB3E34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1FEF0D-35DE-4777-9525-52DB22E80EE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E2BD31-77C9-4A7B-8C78-406802669F0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9124B2-AD27-4967-8FA6-F15A5C5A38D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952A75-A9B2-4254-9583-C669E2B2B40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FD8893FC-707C-4048-8B84-FA92A5083ED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794" r:id="rId3"/>
    <p:sldLayoutId id="2147483795" r:id="rId4"/>
    <p:sldLayoutId id="2147483796" r:id="rId5"/>
    <p:sldLayoutId id="2147483797" r:id="rId6"/>
    <p:sldLayoutId id="2147483798" r:id="rId7"/>
    <p:sldLayoutId id="2147483799" r:id="rId8"/>
    <p:sldLayoutId id="2147483800" r:id="rId9"/>
    <p:sldLayoutId id="2147483801" r:id="rId10"/>
    <p:sldLayoutId id="2147483802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952" y="1097160"/>
            <a:ext cx="8534847" cy="5379840"/>
          </a:xfrm>
          <a:prstGeom prst="rect">
            <a:avLst/>
          </a:prstGeom>
        </p:spPr>
      </p:pic>
      <p:sp>
        <p:nvSpPr>
          <p:cNvPr id="409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609600" y="-81887"/>
            <a:ext cx="7772400" cy="936625"/>
          </a:xfrm>
        </p:spPr>
        <p:txBody>
          <a:bodyPr/>
          <a:lstStyle/>
          <a:p>
            <a:pPr marL="0" indent="0" algn="ctr" eaLnBrk="1" hangingPunct="1">
              <a:buNone/>
            </a:pPr>
            <a:r>
              <a:rPr lang="ru-RU" sz="7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Лёгкая атлетика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3505200" y="4724400"/>
            <a:ext cx="5497513" cy="762000"/>
          </a:xfrm>
        </p:spPr>
        <p:txBody>
          <a:bodyPr>
            <a:noAutofit/>
          </a:bodyPr>
          <a:lstStyle/>
          <a:p>
            <a:pPr marL="45720" indent="0" eaLnBrk="1" hangingPunct="1">
              <a:buNone/>
            </a:pPr>
            <a:r>
              <a:rPr lang="ru-RU" sz="4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История развития лёгкой атлетики</a:t>
            </a:r>
            <a:r>
              <a:rPr lang="ru-RU" sz="4400" b="1" dirty="0" smtClean="0">
                <a:solidFill>
                  <a:srgbClr val="002060"/>
                </a:solidFill>
                <a:latin typeface="Arial" charset="0"/>
              </a:rPr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4099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6" name="WordArt 4"/>
          <p:cNvSpPr>
            <a:spLocks noChangeArrowheads="1" noChangeShapeType="1" noTextEdit="1"/>
          </p:cNvSpPr>
          <p:nvPr/>
        </p:nvSpPr>
        <p:spPr bwMode="auto">
          <a:xfrm>
            <a:off x="838200" y="195262"/>
            <a:ext cx="449580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  <a:cs typeface="Arial"/>
              </a:rPr>
              <a:t>Технические дисциплины</a:t>
            </a:r>
          </a:p>
        </p:txBody>
      </p:sp>
      <p:sp>
        <p:nvSpPr>
          <p:cNvPr id="44037" name="Rectangle 5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1900" dirty="0" smtClean="0">
                <a:latin typeface="Arial" charset="0"/>
              </a:rPr>
              <a:t>Технические дисциплины лёгкой атлетики объединяют следующие виды :</a:t>
            </a:r>
          </a:p>
          <a:p>
            <a:pPr eaLnBrk="1" hangingPunct="1">
              <a:defRPr/>
            </a:pPr>
            <a:endParaRPr lang="ru-RU" sz="1900" dirty="0" smtClean="0">
              <a:latin typeface="Arial" charset="0"/>
            </a:endParaRPr>
          </a:p>
          <a:p>
            <a:pPr eaLnBrk="1" hangingPunct="1">
              <a:defRPr/>
            </a:pPr>
            <a:r>
              <a:rPr lang="ru-RU" sz="1900" dirty="0" smtClean="0">
                <a:latin typeface="Arial" charset="0"/>
              </a:rPr>
              <a:t>Вертикальные прыжки</a:t>
            </a:r>
            <a:r>
              <a:rPr lang="en-US" sz="1900" dirty="0" smtClean="0">
                <a:latin typeface="Arial" charset="0"/>
              </a:rPr>
              <a:t>:</a:t>
            </a:r>
            <a:r>
              <a:rPr lang="ru-RU" sz="1900" dirty="0" smtClean="0">
                <a:latin typeface="Arial" charset="0"/>
              </a:rPr>
              <a:t>прыжок в высоту, прыжок с шестом</a:t>
            </a:r>
          </a:p>
          <a:p>
            <a:pPr eaLnBrk="1" hangingPunct="1">
              <a:defRPr/>
            </a:pPr>
            <a:r>
              <a:rPr lang="ru-RU" sz="1900" dirty="0" smtClean="0">
                <a:latin typeface="Arial" charset="0"/>
              </a:rPr>
              <a:t>Горизонтальные прыжки</a:t>
            </a:r>
            <a:r>
              <a:rPr lang="en-US" sz="1900" dirty="0" smtClean="0">
                <a:latin typeface="Arial" charset="0"/>
              </a:rPr>
              <a:t>:</a:t>
            </a:r>
            <a:r>
              <a:rPr lang="ru-RU" sz="1900" dirty="0" smtClean="0">
                <a:latin typeface="Arial" charset="0"/>
              </a:rPr>
              <a:t>прыжок в длину, тройной прыжок</a:t>
            </a:r>
          </a:p>
          <a:p>
            <a:pPr eaLnBrk="1" hangingPunct="1">
              <a:defRPr/>
            </a:pPr>
            <a:r>
              <a:rPr lang="ru-RU" sz="1900" dirty="0" smtClean="0">
                <a:latin typeface="Arial" charset="0"/>
              </a:rPr>
              <a:t>Метания</a:t>
            </a:r>
            <a:r>
              <a:rPr lang="en-US" sz="1900" dirty="0" smtClean="0">
                <a:latin typeface="Arial" charset="0"/>
              </a:rPr>
              <a:t>:</a:t>
            </a:r>
            <a:r>
              <a:rPr lang="ru-RU" sz="1900" dirty="0" smtClean="0">
                <a:latin typeface="Arial" charset="0"/>
              </a:rPr>
              <a:t>толкание ядра, метание диска, метание копья, метание молота.</a:t>
            </a:r>
          </a:p>
        </p:txBody>
      </p:sp>
      <p:pic>
        <p:nvPicPr>
          <p:cNvPr id="44041" name="Picture 9" descr="1324688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13603" y="3918744"/>
            <a:ext cx="1722438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14" descr="object_50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000" y="4191000"/>
            <a:ext cx="3067050" cy="212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15" descr="000_DV530590c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43600" y="4343400"/>
            <a:ext cx="2867025" cy="160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40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40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WordArt 4"/>
          <p:cNvSpPr>
            <a:spLocks noChangeArrowheads="1" noChangeShapeType="1" noTextEdit="1"/>
          </p:cNvSpPr>
          <p:nvPr/>
        </p:nvSpPr>
        <p:spPr bwMode="auto">
          <a:xfrm>
            <a:off x="228600" y="23884"/>
            <a:ext cx="853440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  <a:cs typeface="Arial"/>
              </a:rPr>
              <a:t>Лучшие в прыжковых дисциплинах</a:t>
            </a:r>
            <a:endParaRPr lang="ru-RU" sz="36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auto">
          <a:xfrm>
            <a:off x="457200" y="5060950"/>
            <a:ext cx="533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ru-RU" sz="1800">
              <a:solidFill>
                <a:schemeClr val="tx1"/>
              </a:solidFill>
              <a:latin typeface="Verdana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0" y="3842839"/>
            <a:ext cx="3810000" cy="28575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0" y="741102"/>
            <a:ext cx="4876800" cy="333375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6996" y="640307"/>
            <a:ext cx="2895600" cy="52578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7200" y="3429000"/>
            <a:ext cx="3048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Анна </a:t>
            </a:r>
            <a:r>
              <a:rPr lang="ru-RU" dirty="0" err="1" smtClean="0"/>
              <a:t>чичерова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609600" y="6172200"/>
            <a:ext cx="3200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Иван Ухов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038600" y="5060950"/>
            <a:ext cx="21824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Андрей </a:t>
            </a:r>
            <a:r>
              <a:rPr lang="ru-RU" dirty="0" err="1" smtClean="0"/>
              <a:t>Сильнов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6221029" y="5867400"/>
            <a:ext cx="32277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Елена </a:t>
            </a:r>
            <a:r>
              <a:rPr lang="ru-RU" dirty="0" err="1" smtClean="0"/>
              <a:t>Исимбаева</a:t>
            </a:r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3188" y="469995"/>
            <a:ext cx="2742278" cy="38862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9232" y="3111546"/>
            <a:ext cx="2418230" cy="3588793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633379" y="2667000"/>
            <a:ext cx="19418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Татьяна Лебедева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2" name="WordArt 4"/>
          <p:cNvSpPr>
            <a:spLocks noChangeArrowheads="1" noChangeShapeType="1" noTextEdit="1"/>
          </p:cNvSpPr>
          <p:nvPr/>
        </p:nvSpPr>
        <p:spPr bwMode="auto">
          <a:xfrm>
            <a:off x="609600" y="457200"/>
            <a:ext cx="274320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  <a:cs typeface="Arial"/>
              </a:rPr>
              <a:t>Метания</a:t>
            </a:r>
          </a:p>
        </p:txBody>
      </p:sp>
      <p:sp>
        <p:nvSpPr>
          <p:cNvPr id="48133" name="Rectangle 5"/>
          <p:cNvSpPr>
            <a:spLocks noChangeArrowheads="1"/>
          </p:cNvSpPr>
          <p:nvPr/>
        </p:nvSpPr>
        <p:spPr bwMode="auto">
          <a:xfrm>
            <a:off x="304800" y="1295400"/>
            <a:ext cx="6019800" cy="155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dirty="0">
                <a:solidFill>
                  <a:schemeClr val="tx1"/>
                </a:solidFill>
              </a:rPr>
              <a:t>Толкание ядра заключающееся в «толкании» (бросании толкающим движением руки) специального спортивного снаряда — ядра на дальность. Дисциплина относящаяся к метаниям и входит в технические виды легкоатлетической программы. Требует от спортсменов взрывной силы и координации. </a:t>
            </a:r>
          </a:p>
        </p:txBody>
      </p:sp>
      <p:sp>
        <p:nvSpPr>
          <p:cNvPr id="48135" name="Rectangle 7"/>
          <p:cNvSpPr>
            <a:spLocks noChangeArrowheads="1"/>
          </p:cNvSpPr>
          <p:nvPr/>
        </p:nvSpPr>
        <p:spPr bwMode="auto">
          <a:xfrm>
            <a:off x="381000" y="2813454"/>
            <a:ext cx="5105400" cy="155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dirty="0">
                <a:solidFill>
                  <a:schemeClr val="tx1"/>
                </a:solidFill>
              </a:rPr>
              <a:t>Метание диска — дисциплина, заключающаяся в метании специального спортивного снаряда — диска, на дальность. Относится к метаниям и входит в технические виды легкоатлетической программы. Требует от спортсменов силы и координации движений.</a:t>
            </a:r>
          </a:p>
        </p:txBody>
      </p:sp>
      <p:sp>
        <p:nvSpPr>
          <p:cNvPr id="48137" name="Rectangle 9"/>
          <p:cNvSpPr>
            <a:spLocks noChangeArrowheads="1"/>
          </p:cNvSpPr>
          <p:nvPr/>
        </p:nvSpPr>
        <p:spPr bwMode="auto">
          <a:xfrm>
            <a:off x="457200" y="4372379"/>
            <a:ext cx="4699000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dirty="0">
                <a:solidFill>
                  <a:schemeClr val="tx1"/>
                </a:solidFill>
              </a:rPr>
              <a:t>Метание копья — одна из легкоатлетических дисциплин. Заключается в метании копья на расстояние.</a:t>
            </a:r>
          </a:p>
        </p:txBody>
      </p:sp>
      <p:sp>
        <p:nvSpPr>
          <p:cNvPr id="48139" name="Rectangle 11"/>
          <p:cNvSpPr>
            <a:spLocks noChangeArrowheads="1"/>
          </p:cNvSpPr>
          <p:nvPr/>
        </p:nvSpPr>
        <p:spPr bwMode="auto">
          <a:xfrm>
            <a:off x="381000" y="5197879"/>
            <a:ext cx="6400800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dirty="0">
                <a:solidFill>
                  <a:schemeClr val="tx1"/>
                </a:solidFill>
              </a:rPr>
              <a:t>Метание молота — легкоатлетическая дисциплина, заключающаяся в метании специального спортивного снаряда — молота — на дальность. Требует от спортсменов силы и координации движений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28394" y="68903"/>
            <a:ext cx="3030812" cy="201549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96200" y="1490087"/>
            <a:ext cx="106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Татьяна Лысенко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28394" y="2398115"/>
            <a:ext cx="2596487" cy="16258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28168" y="4372379"/>
            <a:ext cx="2394644" cy="23363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" y="99568"/>
            <a:ext cx="8839200" cy="665886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25272" y="838200"/>
            <a:ext cx="85344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Лёгкая атлетика — совокупность видов спорта, объединяющая такие дисциплины, как бег, ходьба, прыжки (в длину, высоту, тройной, с шестом), метание (диска, копья, молота, ядра) и легкоатлетические многоборья. Один из основных и наиболее массовых видов спорта.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96839" y="2801076"/>
            <a:ext cx="85344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i="1" dirty="0">
                <a:solidFill>
                  <a:schemeClr val="bg1"/>
                </a:solidFill>
                <a:latin typeface="Monotype Corsiva" pitchFamily="66" charset="0"/>
              </a:rPr>
              <a:t>Легкоатлетические упражнения с целью физической подготовки, а также для проведения состязаний применялись еще в глубокой древности. Но история легкой атлетики, как принято считать, началась с соревнований в беге на олимпийских играх Древней Греции (776 год до нашей эры).</a:t>
            </a:r>
          </a:p>
        </p:txBody>
      </p:sp>
    </p:spTree>
    <p:extLst>
      <p:ext uri="{BB962C8B-B14F-4D97-AF65-F5344CB8AC3E}">
        <p14:creationId xmlns:p14="http://schemas.microsoft.com/office/powerpoint/2010/main" val="2044060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381000" y="228600"/>
            <a:ext cx="807720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just" eaLnBrk="1" hangingPunct="1"/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Известно, что бег, прыжки и метания еще у первобытных людей были тесно связаны с трудовой 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деятельностью. Так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, еще за много веков до нашей эры некоторые народы Азии и Африки устраивали легкоатлетические соревнования. Но подлинный расцвет этого вида спорта наступил в Древней  Греции.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Поразительно, что сегодня мы знаем имя первого олимпийского чемпиона древней Греции и дату, когда произошло это событие. Это случилось в 776 г. до н.э. В Олимпии, древнейшем религиозном центре Греции. Победитель был один,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так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 атлеты соревновались на тех играх только в беге на один стадий (примерно 192м) - отсюда слово «стадион». Победителя звали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Короибос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Легкая 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атлетика как 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вид спорта 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начала складываться лишь к концу первой половины 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XIX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в.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3950006"/>
            <a:ext cx="3657600" cy="279196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38400" y="3888743"/>
            <a:ext cx="1752600" cy="285323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00" y="4062984"/>
            <a:ext cx="1676400" cy="27266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1" name="WordArt 5"/>
          <p:cNvSpPr>
            <a:spLocks noChangeArrowheads="1" noChangeShapeType="1" noTextEdit="1"/>
          </p:cNvSpPr>
          <p:nvPr/>
        </p:nvSpPr>
        <p:spPr bwMode="auto">
          <a:xfrm>
            <a:off x="990600" y="381000"/>
            <a:ext cx="7305675" cy="400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  <a:cs typeface="Arial"/>
              </a:rPr>
              <a:t>История развития легкой атлетики в России</a:t>
            </a:r>
          </a:p>
        </p:txBody>
      </p:sp>
      <p:sp>
        <p:nvSpPr>
          <p:cNvPr id="29703" name="Rectangle 7"/>
          <p:cNvSpPr>
            <a:spLocks noChangeArrowheads="1"/>
          </p:cNvSpPr>
          <p:nvPr/>
        </p:nvSpPr>
        <p:spPr bwMode="auto">
          <a:xfrm>
            <a:off x="76200" y="1088826"/>
            <a:ext cx="8713788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 eaLnBrk="1" hangingPunct="1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Бег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прыжки и метания с давних пор практиковались в быту и праздничных играх народов, населяющих нашу Родину.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Известно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что еще в 1858 г. в городе Николаеве солдаты и матросы местного гарнизона участвовали в соревнованиях по бегу на полторы версты.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Условия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развития легкой атлетики в России были чрезвычайно неблагоприятны. Царское правительство не было заинтересовано в развитии среди народа физической культуры и спорта. В стране не было ни стадионов, ни спортивных площадок, ни специалистов, знакомых с техникой легкоатлетического спорта. Отдельные спортсмены-любители занимались преимущественно бегом, не имея представления о рациональных методах тренировки.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5000" y="4393120"/>
            <a:ext cx="3181492" cy="238611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800" y="4380609"/>
            <a:ext cx="4781550" cy="23612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4439" y="228600"/>
            <a:ext cx="88392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Начало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распространению лёгкой атлетики в России было положено в 1888 г., когда в Тярлево, близ Петербурга, был организован спортивный кружок.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Впервые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первенство России по лёгкой атлетике проходило в 1908 г. В нём приняли участие около 50 спортсменов.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В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1912 г. российские легкоатлеты (47 человек) впервые участвовали в Олимпийских играх — в Стокгольме. Из-за слабой подготовленности спортсменов и плохой организации выступление русских легкоатлетов прошло неудачно — никто из них не занял призового места.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4183" y="4176925"/>
            <a:ext cx="1514617" cy="26112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4038" y="3723564"/>
            <a:ext cx="1516039" cy="283555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0800" y="3629852"/>
            <a:ext cx="2279206" cy="30434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69261" y="4024488"/>
            <a:ext cx="2109880" cy="2595339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04800" y="304800"/>
            <a:ext cx="8686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Первое первенство страны по легкой атлетике было проведено в Москве 1922г., участвовало 200 спортсменов от 16 городов и районов страны. О состоянии спорта в то время говорит такой факт: на личном первенстве Москвы по легкой атлетике 1921г. один из участников сломал копье, соревнование пришлось прекратить, так как второго копья в Москве не нашлось. 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600" y="2650655"/>
            <a:ext cx="2708732" cy="385241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6800" y="2650654"/>
            <a:ext cx="3000336" cy="4018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525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9142315"/>
              </p:ext>
            </p:extLst>
          </p:nvPr>
        </p:nvGraphicFramePr>
        <p:xfrm>
          <a:off x="228600" y="65834"/>
          <a:ext cx="8839200" cy="69359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46092"/>
                <a:gridCol w="2946092"/>
                <a:gridCol w="2947016"/>
              </a:tblGrid>
              <a:tr h="4041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Дисциплина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84" marR="457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Олимпиады в Афинах (1896г.)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84" marR="457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Современный результат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84" marR="45784" marT="0" marB="0"/>
                </a:tc>
              </a:tr>
              <a:tr h="4378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Бег 100м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84" marR="457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12,0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84" marR="457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9,58 </a:t>
                      </a:r>
                      <a:endParaRPr lang="ru-RU" sz="14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84" marR="45784" marT="0" marB="0"/>
                </a:tc>
              </a:tr>
              <a:tr h="6568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Бег 400м 	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84" marR="457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54,2 	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84" marR="457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43,18 </a:t>
                      </a:r>
                      <a:endParaRPr lang="ru-RU" sz="14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84" marR="45784" marT="0" marB="0"/>
                </a:tc>
              </a:tr>
              <a:tr h="4378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Бег 800м 	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84" marR="457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2.11,0 	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84" marR="457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1:40,91 </a:t>
                      </a:r>
                      <a:endParaRPr lang="ru-RU" sz="14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84" marR="45784" marT="0" marB="0"/>
                </a:tc>
              </a:tr>
              <a:tr h="6568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Бег 1500м 	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84" marR="457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4.33,2 	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84" marR="457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3:26,00 </a:t>
                      </a:r>
                      <a:endParaRPr lang="ru-RU" sz="14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84" marR="45784" marT="0" marB="0"/>
                </a:tc>
              </a:tr>
              <a:tr h="6128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Бег 110м с барьерами 	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84" marR="457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17,6 	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84" marR="457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12,80</a:t>
                      </a:r>
                      <a:endParaRPr lang="ru-RU" sz="14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84" marR="45784" marT="0" marB="0"/>
                </a:tc>
              </a:tr>
              <a:tr h="4378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Марафон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84" marR="457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2.58,50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84" marR="457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2:03,38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84" marR="45784" marT="0" marB="0"/>
                </a:tc>
              </a:tr>
              <a:tr h="4378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Прыжки в высоту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84" marR="457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1,81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84" marR="457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2,45 </a:t>
                      </a:r>
                      <a:endParaRPr lang="ru-RU" sz="14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84" marR="45784" marT="0" marB="0"/>
                </a:tc>
              </a:tr>
              <a:tr h="4378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Прыжки в длину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84" marR="457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6.35 	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84" marR="457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8.95</a:t>
                      </a:r>
                      <a:endParaRPr lang="ru-RU" sz="14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84" marR="45784" marT="0" marB="0"/>
                </a:tc>
              </a:tr>
              <a:tr h="4378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Тройной прыжок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84" marR="457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13.71 	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84" marR="457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18.29 </a:t>
                      </a:r>
                      <a:endParaRPr lang="ru-RU" sz="14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84" marR="45784" marT="0" marB="0"/>
                </a:tc>
              </a:tr>
              <a:tr h="4378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Прыжки с шестом 	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84" marR="457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3.30 	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84" marR="457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6.15 </a:t>
                      </a:r>
                      <a:endParaRPr lang="ru-RU" sz="14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84" marR="45784" marT="0" marB="0"/>
                </a:tc>
              </a:tr>
              <a:tr h="4378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Толкание ядра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84" marR="457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11,22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84" marR="457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23.12 </a:t>
                      </a:r>
                      <a:endParaRPr lang="ru-RU" sz="14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84" marR="45784" marT="0" marB="0"/>
                </a:tc>
              </a:tr>
              <a:tr h="5210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Метание диска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84" marR="457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29,15 	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84" marR="457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76.80 </a:t>
                      </a:r>
                      <a:endParaRPr lang="ru-RU" sz="14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84" marR="45784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5145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WordArt 4"/>
          <p:cNvSpPr>
            <a:spLocks noChangeArrowheads="1" noChangeShapeType="1" noTextEdit="1"/>
          </p:cNvSpPr>
          <p:nvPr/>
        </p:nvSpPr>
        <p:spPr bwMode="auto">
          <a:xfrm>
            <a:off x="381000" y="381000"/>
            <a:ext cx="421005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  <a:cs typeface="Arial"/>
              </a:rPr>
              <a:t>Спортивная ходьба</a:t>
            </a:r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685800" y="932946"/>
            <a:ext cx="754380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 eaLnBrk="1" hangingPunct="1"/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Спортивная ходьба — олимпийская легкоатлетическая дисциплина, в которой в отличие от беговых видов должен быть постоянный контакт ноги с землёй. </a:t>
            </a:r>
          </a:p>
          <a:p>
            <a:pPr algn="just" eaLnBrk="1" hangingPunct="1"/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Спортивная ходьба является чередованием шагов, которые должны выполняться так, чтобы ходок постоянно имел контакт с землёй.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Первое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соревнование в спортивной ходьбе было проведено в Лондоне в 1882 году, оно состояло из беспрерывной пятичасовой ходьбы. Ходьба на дистанцию 50 км стала олимпийской дисциплиной в 1932, на 20 км — в 1956 году.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000" y="3756681"/>
            <a:ext cx="1773360" cy="287023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2313" y="3845385"/>
            <a:ext cx="1875633" cy="270723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59205" y="3818836"/>
            <a:ext cx="1844386" cy="28575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48400" y="3593976"/>
            <a:ext cx="2748753" cy="269081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1000" y="6284788"/>
            <a:ext cx="1773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Денис </a:t>
            </a:r>
            <a:r>
              <a:rPr lang="ru-RU" dirty="0" err="1" smtClean="0"/>
              <a:t>Нижегородов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502313" y="6284788"/>
            <a:ext cx="16886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Валерий </a:t>
            </a:r>
            <a:r>
              <a:rPr lang="ru-RU" dirty="0" err="1" smtClean="0"/>
              <a:t>Борчин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4591050" y="6284788"/>
            <a:ext cx="16573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Ольга </a:t>
            </a:r>
            <a:r>
              <a:rPr lang="ru-RU" dirty="0" err="1" smtClean="0"/>
              <a:t>Каниськина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6705600" y="5867400"/>
            <a:ext cx="2133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Сергей </a:t>
            </a:r>
            <a:r>
              <a:rPr lang="ru-RU" dirty="0" err="1" smtClean="0"/>
              <a:t>Кирдяпкин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0" name="Rectangle 4"/>
          <p:cNvSpPr>
            <a:spLocks noChangeArrowheads="1"/>
          </p:cNvSpPr>
          <p:nvPr/>
        </p:nvSpPr>
        <p:spPr bwMode="auto">
          <a:xfrm>
            <a:off x="258170" y="762000"/>
            <a:ext cx="7620000" cy="155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dirty="0">
                <a:solidFill>
                  <a:schemeClr val="tx1"/>
                </a:solidFill>
              </a:rPr>
              <a:t>Соревнования по бегу - один из самых старых видов спорта, по которым были утверждены официальные правила соревнований, и были включены в программу с самых первых олимпийских игр 1896 года. Для бегунов важнейшими качествами являются: способность поддерживать высокую скорость на дистанции, выносливость (для средних и длинных), скоростная выносливость (для длинного спринта), реакция и тактическое мышление.</a:t>
            </a:r>
          </a:p>
        </p:txBody>
      </p:sp>
      <p:sp>
        <p:nvSpPr>
          <p:cNvPr id="39944" name="WordArt 8"/>
          <p:cNvSpPr>
            <a:spLocks noChangeArrowheads="1" noChangeShapeType="1" noTextEdit="1"/>
          </p:cNvSpPr>
          <p:nvPr/>
        </p:nvSpPr>
        <p:spPr bwMode="auto">
          <a:xfrm>
            <a:off x="4068170" y="145218"/>
            <a:ext cx="733425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  <a:cs typeface="Arial"/>
              </a:rPr>
              <a:t>Бег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58170" y="2222310"/>
            <a:ext cx="4572000" cy="1274195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ru-RU" dirty="0"/>
              <a:t>Спринт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dirty="0"/>
              <a:t>Бег на средние дистанции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dirty="0"/>
              <a:t>Бег на длинные дистанции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dirty="0"/>
              <a:t>Марафонский бег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dirty="0"/>
              <a:t>Бег с барьерами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dirty="0"/>
              <a:t>Эстафетный бег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3670" y="2781452"/>
            <a:ext cx="2866957" cy="377291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48400" y="2590800"/>
            <a:ext cx="2558017" cy="415422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257" y="3786950"/>
            <a:ext cx="3774744" cy="258527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7200" y="5943600"/>
            <a:ext cx="27464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Усейн</a:t>
            </a:r>
            <a:r>
              <a:rPr lang="ru-RU" dirty="0" smtClean="0"/>
              <a:t> Болт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3810001" y="6282154"/>
            <a:ext cx="1904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Светлана </a:t>
            </a:r>
            <a:r>
              <a:rPr lang="ru-RU" dirty="0" err="1" smtClean="0"/>
              <a:t>Мастеркова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6248400" y="6372225"/>
            <a:ext cx="25580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Юрий </a:t>
            </a:r>
            <a:r>
              <a:rPr lang="ru-RU" dirty="0" err="1" smtClean="0"/>
              <a:t>Борзаковский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4" grpId="0" animBg="1"/>
    </p:bld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550</TotalTime>
  <Words>851</Words>
  <Application>Microsoft Office PowerPoint</Application>
  <PresentationFormat>Экран (4:3)</PresentationFormat>
  <Paragraphs>116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1" baseType="lpstr">
      <vt:lpstr>Arial</vt:lpstr>
      <vt:lpstr>Calibri</vt:lpstr>
      <vt:lpstr>Georgia</vt:lpstr>
      <vt:lpstr>Monotype Corsiva</vt:lpstr>
      <vt:lpstr>Times New Roman</vt:lpstr>
      <vt:lpstr>Trebuchet MS</vt:lpstr>
      <vt:lpstr>Verdana</vt:lpstr>
      <vt:lpstr>Wingdings</vt:lpstr>
      <vt:lpstr>Воздушный поток</vt:lpstr>
      <vt:lpstr>Лёгкая атлетика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Мальцев Сергей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Мальцев Сергей</dc:creator>
  <cp:lastModifiedBy>МСШ</cp:lastModifiedBy>
  <cp:revision>47</cp:revision>
  <cp:lastPrinted>1601-01-01T00:00:00Z</cp:lastPrinted>
  <dcterms:created xsi:type="dcterms:W3CDTF">1601-01-01T00:00:00Z</dcterms:created>
  <dcterms:modified xsi:type="dcterms:W3CDTF">2018-05-21T14:57:34Z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