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80" r:id="rId3"/>
    <p:sldId id="281" r:id="rId4"/>
    <p:sldId id="282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4" r:id="rId13"/>
    <p:sldId id="267" r:id="rId14"/>
    <p:sldId id="263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90" autoAdjust="0"/>
  </p:normalViewPr>
  <p:slideViewPr>
    <p:cSldViewPr>
      <p:cViewPr varScale="1">
        <p:scale>
          <a:sx n="106" d="100"/>
          <a:sy n="106" d="100"/>
        </p:scale>
        <p:origin x="75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32861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5">
                    <a:lumMod val="75000"/>
                  </a:schemeClr>
                </a:solidFill>
                <a:latin typeface="Segoe Scrip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46E3-768E-4F35-ADD1-6DBC408A526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84E29-A16C-4D31-9ADF-59A3E2F9C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5">
              <a:lumMod val="50000"/>
            </a:schemeClr>
          </a:solidFill>
          <a:latin typeface="Segoe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0"/>
            <a:ext cx="892899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Республика Дагестан</a:t>
            </a:r>
          </a:p>
          <a:p>
            <a:pPr algn="ctr"/>
            <a:r>
              <a:rPr lang="ru-RU" sz="6000" b="1" dirty="0"/>
              <a:t>Цунтинский район </a:t>
            </a:r>
            <a:endParaRPr lang="ru-RU" sz="6000" b="1" dirty="0" smtClean="0"/>
          </a:p>
          <a:p>
            <a:pPr algn="ctr"/>
            <a:r>
              <a:rPr lang="ru-RU" sz="6000" b="1" dirty="0" smtClean="0"/>
              <a:t>сел</a:t>
            </a:r>
            <a:r>
              <a:rPr lang="ru-RU" sz="6000" b="1" dirty="0"/>
              <a:t>. Мокок</a:t>
            </a:r>
          </a:p>
          <a:p>
            <a:pPr algn="ctr"/>
            <a:r>
              <a:rPr lang="ru-RU" sz="6000" b="1" dirty="0"/>
              <a:t>МКОУ «Мококская СОШ им. Хайбулаева С. З</a:t>
            </a:r>
            <a:r>
              <a:rPr lang="ru-RU" sz="6000" b="1" dirty="0" smtClean="0"/>
              <a:t>.»</a:t>
            </a:r>
            <a:endParaRPr lang="ru-RU" sz="6000" b="1" dirty="0"/>
          </a:p>
          <a:p>
            <a:pPr algn="ctr"/>
            <a:r>
              <a:rPr lang="ru-RU" sz="6000" b="1" dirty="0"/>
              <a:t>Составил: Магомедов Халид Ахмедович</a:t>
            </a:r>
          </a:p>
        </p:txBody>
      </p:sp>
    </p:spTree>
    <p:extLst>
      <p:ext uri="{BB962C8B-B14F-4D97-AF65-F5344CB8AC3E}">
        <p14:creationId xmlns:p14="http://schemas.microsoft.com/office/powerpoint/2010/main" val="165576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64704"/>
            <a:ext cx="89289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0070C0"/>
                </a:solidFill>
              </a:rPr>
              <a:t>Скачет мячик по страницам. </a:t>
            </a:r>
          </a:p>
          <a:p>
            <a:r>
              <a:rPr lang="ru-RU" sz="6600" b="1" dirty="0">
                <a:solidFill>
                  <a:srgbClr val="0070C0"/>
                </a:solidFill>
              </a:rPr>
              <a:t>Ищет он свою сестрицу, </a:t>
            </a:r>
          </a:p>
          <a:p>
            <a:r>
              <a:rPr lang="ru-RU" sz="6600" b="1" dirty="0">
                <a:solidFill>
                  <a:srgbClr val="0070C0"/>
                </a:solidFill>
              </a:rPr>
              <a:t>Что имеет вид кольца - </a:t>
            </a:r>
          </a:p>
          <a:p>
            <a:r>
              <a:rPr lang="ru-RU" sz="6600" b="1" dirty="0">
                <a:solidFill>
                  <a:srgbClr val="0070C0"/>
                </a:solidFill>
              </a:rPr>
              <a:t>Без начала и конца.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69156"/>
            <a:ext cx="7862665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700" b="1" dirty="0"/>
              <a:t>ноль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72400" y="5445224"/>
            <a:ext cx="720080" cy="1224136"/>
          </a:xfrm>
          <a:prstGeom prst="utur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82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388424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То ли цифра, то ли вилка, </a:t>
            </a:r>
          </a:p>
          <a:p>
            <a:r>
              <a:rPr lang="ru-RU" sz="6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То ли двух дорог развилка. </a:t>
            </a:r>
          </a:p>
          <a:p>
            <a:r>
              <a:rPr lang="ru-RU" sz="6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ученической тетради </a:t>
            </a:r>
          </a:p>
          <a:p>
            <a:r>
              <a:rPr lang="ru-RU" sz="6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Знаю точно - все ей рады</a:t>
            </a:r>
            <a:r>
              <a:rPr lang="ru-RU" sz="6400" dirty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84656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600" b="1" dirty="0" smtClean="0">
                <a:solidFill>
                  <a:schemeClr val="accent6">
                    <a:lumMod val="75000"/>
                  </a:schemeClr>
                </a:solidFill>
              </a:rPr>
              <a:t>четвёрка</a:t>
            </a:r>
            <a:endParaRPr lang="ru-RU" sz="1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41107" y="5517232"/>
            <a:ext cx="720080" cy="1224136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0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4624"/>
            <a:ext cx="849694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/>
              <a:t>Не похож я на пятак,</a:t>
            </a:r>
          </a:p>
          <a:p>
            <a:r>
              <a:rPr lang="ru-RU" sz="7200" b="1" dirty="0"/>
              <a:t>Не похож на рублик.</a:t>
            </a:r>
          </a:p>
          <a:p>
            <a:r>
              <a:rPr lang="ru-RU" sz="7200" b="1" dirty="0"/>
              <a:t>Круглый я, да не дурак,</a:t>
            </a:r>
          </a:p>
          <a:p>
            <a:r>
              <a:rPr lang="ru-RU" sz="7200" b="1" dirty="0"/>
              <a:t>С дыркой, но не бублик.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836712"/>
            <a:ext cx="7862665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700" b="1" dirty="0">
                <a:solidFill>
                  <a:srgbClr val="FFC000"/>
                </a:solidFill>
              </a:rPr>
              <a:t>ноль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8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Смотрит мама с нетерпеньем 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На страницы дневника. 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Ждет заветную оценку 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У сынка-озорника. 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Но опять одни четверки. 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Нет красавицы...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17097"/>
            <a:ext cx="885698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b="1" dirty="0" smtClean="0"/>
              <a:t>пятёрка</a:t>
            </a:r>
            <a:r>
              <a:rPr lang="ru-RU" sz="16600" b="1" dirty="0" smtClean="0"/>
              <a:t> </a:t>
            </a:r>
            <a:endParaRPr lang="ru-RU" sz="166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44408" y="5430763"/>
            <a:ext cx="720080" cy="1224136"/>
          </a:xfrm>
          <a:prstGeom prst="utur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9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9" y="73069"/>
            <a:ext cx="849694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Шея длинная такая,</a:t>
            </a:r>
          </a:p>
          <a:p>
            <a:r>
              <a:rPr lang="ru-RU" sz="7200" b="1" dirty="0">
                <a:solidFill>
                  <a:srgbClr val="002060"/>
                </a:solidFill>
              </a:rPr>
              <a:t>Хвост крючком. И не секрет:</a:t>
            </a:r>
          </a:p>
          <a:p>
            <a:r>
              <a:rPr lang="ru-RU" sz="7200" b="1" dirty="0">
                <a:solidFill>
                  <a:srgbClr val="002060"/>
                </a:solidFill>
              </a:rPr>
              <a:t>Любит всех она лентяев,</a:t>
            </a:r>
          </a:p>
          <a:p>
            <a:r>
              <a:rPr lang="ru-RU" sz="7200" b="1" dirty="0">
                <a:solidFill>
                  <a:srgbClr val="002060"/>
                </a:solidFill>
              </a:rPr>
              <a:t>А её лентяи — нет!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5107" y="1268760"/>
            <a:ext cx="82137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rgbClr val="00B050"/>
                </a:solidFill>
              </a:rPr>
              <a:t>двойка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7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92899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/>
              <a:t>Мы — весёлые отметки</a:t>
            </a:r>
          </a:p>
          <a:p>
            <a:r>
              <a:rPr lang="ru-RU" sz="6600" b="1" dirty="0"/>
              <a:t>И встречаемся нередко</a:t>
            </a:r>
          </a:p>
          <a:p>
            <a:r>
              <a:rPr lang="ru-RU" sz="6600" b="1" dirty="0"/>
              <a:t>У прилежных в дневнике.</a:t>
            </a:r>
          </a:p>
          <a:p>
            <a:r>
              <a:rPr lang="ru-RU" sz="6600" b="1" dirty="0"/>
              <a:t>Кто их часто получает,</a:t>
            </a:r>
          </a:p>
          <a:p>
            <a:r>
              <a:rPr lang="ru-RU" sz="6600" b="1" dirty="0"/>
              <a:t>Никогда не заскучает.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556792"/>
            <a:ext cx="8938152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rgbClr val="FF0000"/>
                </a:solidFill>
              </a:rPr>
              <a:t>пятёрка</a:t>
            </a:r>
          </a:p>
        </p:txBody>
      </p:sp>
      <p:sp>
        <p:nvSpPr>
          <p:cNvPr id="6" name="Развернутая стрелка 5">
            <a:hlinkClick r:id="rId2" action="ppaction://hlinksldjump"/>
          </p:cNvPr>
          <p:cNvSpPr/>
          <p:nvPr/>
        </p:nvSpPr>
        <p:spPr>
          <a:xfrm rot="10800000">
            <a:off x="8172400" y="5445224"/>
            <a:ext cx="720080" cy="1224136"/>
          </a:xfrm>
          <a:prstGeom prst="utur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55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00B0F0"/>
                </a:solidFill>
              </a:rPr>
              <a:t>С хитрым носиком сестрица</a:t>
            </a:r>
          </a:p>
          <a:p>
            <a:r>
              <a:rPr lang="ru-RU" sz="9600" b="1" dirty="0">
                <a:solidFill>
                  <a:srgbClr val="00B0F0"/>
                </a:solidFill>
              </a:rPr>
              <a:t>Счёт откроет 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753" y="1844824"/>
            <a:ext cx="865172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6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Единица</a:t>
            </a:r>
            <a:endParaRPr lang="ru-RU" sz="16600" b="1" dirty="0">
              <a:solidFill>
                <a:srgbClr val="FFC00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316416" y="5517232"/>
            <a:ext cx="720080" cy="1224136"/>
          </a:xfrm>
          <a:prstGeom prst="utur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99392"/>
            <a:ext cx="8352928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400" b="1" dirty="0">
                <a:solidFill>
                  <a:srgbClr val="FFC000"/>
                </a:solidFill>
              </a:rPr>
              <a:t>Лебедь плавает в тетрадке,</a:t>
            </a:r>
          </a:p>
          <a:p>
            <a:r>
              <a:rPr lang="ru-RU" sz="6400" b="1" dirty="0">
                <a:solidFill>
                  <a:srgbClr val="FFC000"/>
                </a:solidFill>
              </a:rPr>
              <a:t>Значит что-то не в порядке.</a:t>
            </a:r>
          </a:p>
          <a:p>
            <a:r>
              <a:rPr lang="ru-RU" sz="6400" b="1" dirty="0">
                <a:solidFill>
                  <a:srgbClr val="FFC000"/>
                </a:solidFill>
              </a:rPr>
              <a:t>Если ты совсем Незнайка,</a:t>
            </a:r>
          </a:p>
          <a:p>
            <a:r>
              <a:rPr lang="ru-RU" sz="6400" b="1" dirty="0">
                <a:solidFill>
                  <a:srgbClr val="FFC000"/>
                </a:solidFill>
              </a:rPr>
              <a:t>Цифру эту получай-ка.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844461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chemeClr val="accent2">
                    <a:lumMod val="75000"/>
                  </a:schemeClr>
                </a:solidFill>
              </a:rPr>
              <a:t>Двойка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92083" y="4718909"/>
            <a:ext cx="720080" cy="1224136"/>
          </a:xfrm>
          <a:prstGeom prst="utur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1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9644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0" b="1" dirty="0">
                <a:solidFill>
                  <a:schemeClr val="accent2">
                    <a:lumMod val="75000"/>
                  </a:schemeClr>
                </a:solidFill>
              </a:rPr>
              <a:t>Эта циферка с секретом.</a:t>
            </a:r>
          </a:p>
          <a:p>
            <a:r>
              <a:rPr lang="ru-RU" sz="7000" b="1" dirty="0">
                <a:solidFill>
                  <a:schemeClr val="accent2">
                    <a:lumMod val="75000"/>
                  </a:schemeClr>
                </a:solidFill>
              </a:rPr>
              <a:t>И зимой, и жарким летом</a:t>
            </a:r>
          </a:p>
          <a:p>
            <a:r>
              <a:rPr lang="ru-RU" sz="7000" b="1" dirty="0">
                <a:solidFill>
                  <a:schemeClr val="accent2">
                    <a:lumMod val="75000"/>
                  </a:schemeClr>
                </a:solidFill>
              </a:rPr>
              <a:t>Различишь едва-едва,</a:t>
            </a:r>
          </a:p>
          <a:p>
            <a:r>
              <a:rPr lang="ru-RU" sz="7000" b="1" dirty="0">
                <a:solidFill>
                  <a:schemeClr val="accent2">
                    <a:lumMod val="75000"/>
                  </a:schemeClr>
                </a:solidFill>
              </a:rPr>
              <a:t>Где в ней ноги, голова.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5858" y="2204864"/>
            <a:ext cx="882369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Восьмёрка</a:t>
            </a:r>
            <a:endParaRPr lang="ru-RU" sz="138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319476" y="163472"/>
            <a:ext cx="720080" cy="1224136"/>
          </a:xfrm>
          <a:prstGeom prst="utur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9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-4564"/>
            <a:ext cx="7992888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400" b="1" dirty="0"/>
              <a:t>Кто-то ночью старый стул</a:t>
            </a:r>
          </a:p>
          <a:p>
            <a:r>
              <a:rPr lang="ru-RU" sz="6400" b="1" dirty="0"/>
              <a:t>Спинкой вниз перевернул.</a:t>
            </a:r>
          </a:p>
          <a:p>
            <a:r>
              <a:rPr lang="ru-RU" sz="6400" b="1" dirty="0"/>
              <a:t>И теперь у нас в квартире</a:t>
            </a:r>
          </a:p>
          <a:p>
            <a:r>
              <a:rPr lang="ru-RU" sz="6400" b="1" dirty="0"/>
              <a:t>Стал он цифрою 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4824"/>
            <a:ext cx="752802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Четыре</a:t>
            </a:r>
            <a:endParaRPr lang="ru-RU" sz="16600" b="1" dirty="0">
              <a:solidFill>
                <a:srgbClr val="FF000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5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052736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FF"/>
                </a:solidFill>
              </a:rPr>
              <a:t>Воспитательное мероприятие: «</a:t>
            </a:r>
            <a:r>
              <a:rPr lang="ru-RU" sz="8800" b="1" dirty="0" err="1" smtClean="0">
                <a:solidFill>
                  <a:srgbClr val="FF00FF"/>
                </a:solidFill>
              </a:rPr>
              <a:t>Цифропад</a:t>
            </a:r>
            <a:r>
              <a:rPr lang="ru-RU" sz="8800" b="1" dirty="0" smtClean="0">
                <a:solidFill>
                  <a:srgbClr val="FF00FF"/>
                </a:solidFill>
              </a:rPr>
              <a:t>»</a:t>
            </a:r>
            <a:endParaRPr lang="ru-RU" sz="88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0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600" b="1" dirty="0">
                <a:solidFill>
                  <a:srgbClr val="7030A0"/>
                </a:solidFill>
              </a:rPr>
              <a:t>На косу она похожа,</a:t>
            </a:r>
          </a:p>
          <a:p>
            <a:r>
              <a:rPr lang="ru-RU" sz="7600" b="1" dirty="0">
                <a:solidFill>
                  <a:srgbClr val="7030A0"/>
                </a:solidFill>
              </a:rPr>
              <a:t>Но косить траву не может —</a:t>
            </a:r>
          </a:p>
          <a:p>
            <a:r>
              <a:rPr lang="ru-RU" sz="7600" b="1" dirty="0">
                <a:solidFill>
                  <a:srgbClr val="7030A0"/>
                </a:solidFill>
              </a:rPr>
              <a:t>Не наточена совсем</a:t>
            </a:r>
          </a:p>
          <a:p>
            <a:r>
              <a:rPr lang="ru-RU" sz="7600" b="1" dirty="0">
                <a:solidFill>
                  <a:srgbClr val="7030A0"/>
                </a:solidFill>
              </a:rPr>
              <a:t>И не косит цифра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700808"/>
            <a:ext cx="627998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80140" y="4725144"/>
            <a:ext cx="720080" cy="122413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45267"/>
            <a:ext cx="91440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500" b="1" dirty="0">
                <a:solidFill>
                  <a:srgbClr val="00B050"/>
                </a:solidFill>
              </a:rPr>
              <a:t>Если навесной замок</a:t>
            </a:r>
          </a:p>
          <a:p>
            <a:r>
              <a:rPr lang="ru-RU" sz="7500" b="1" dirty="0">
                <a:solidFill>
                  <a:srgbClr val="00B050"/>
                </a:solidFill>
              </a:rPr>
              <a:t>Вверх поднимет хоботок,</a:t>
            </a:r>
          </a:p>
          <a:p>
            <a:r>
              <a:rPr lang="ru-RU" sz="7500" b="1" dirty="0">
                <a:solidFill>
                  <a:srgbClr val="00B050"/>
                </a:solidFill>
              </a:rPr>
              <a:t>То тогда увидим здесь</a:t>
            </a:r>
          </a:p>
          <a:p>
            <a:r>
              <a:rPr lang="ru-RU" sz="7500" b="1" dirty="0">
                <a:solidFill>
                  <a:srgbClr val="00B050"/>
                </a:solidFill>
              </a:rPr>
              <a:t>Не замок, а цифру 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8100" y="1412776"/>
            <a:ext cx="788780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Шесть</a:t>
            </a:r>
            <a:endParaRPr lang="ru-RU" sz="199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2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Если ДВА перевернуть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И внимательно взглянуть,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Так и сяк взглянуть опять,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То получим цифру 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412776"/>
            <a:ext cx="615264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Пять</a:t>
            </a:r>
            <a:endParaRPr lang="ru-RU" sz="199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6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64" y="116632"/>
            <a:ext cx="901443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chemeClr val="accent4">
                    <a:lumMod val="75000"/>
                  </a:schemeClr>
                </a:solidFill>
              </a:rPr>
              <a:t>Он похож на колобок,</a:t>
            </a:r>
          </a:p>
          <a:p>
            <a:r>
              <a:rPr lang="ru-RU" sz="7200" b="1" dirty="0">
                <a:solidFill>
                  <a:schemeClr val="accent4">
                    <a:lumMod val="75000"/>
                  </a:schemeClr>
                </a:solidFill>
              </a:rPr>
              <a:t>Он пузат и круглобок.</a:t>
            </a:r>
          </a:p>
          <a:p>
            <a:r>
              <a:rPr lang="ru-RU" sz="7200" b="1" dirty="0">
                <a:solidFill>
                  <a:schemeClr val="accent4">
                    <a:lumMod val="75000"/>
                  </a:schemeClr>
                </a:solidFill>
              </a:rPr>
              <a:t>На него похожа Кошка,</a:t>
            </a:r>
          </a:p>
          <a:p>
            <a:r>
              <a:rPr lang="ru-RU" sz="7200" b="1" dirty="0">
                <a:solidFill>
                  <a:schemeClr val="accent4">
                    <a:lumMod val="75000"/>
                  </a:schemeClr>
                </a:solidFill>
              </a:rPr>
              <a:t>Если сложится в клубок.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484784"/>
            <a:ext cx="740106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Ноль</a:t>
            </a:r>
            <a:endParaRPr lang="ru-RU" sz="23900" b="1" dirty="0">
              <a:solidFill>
                <a:srgbClr val="FF000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7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806489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b="1" dirty="0" smtClean="0">
                <a:solidFill>
                  <a:srgbClr val="FF0000"/>
                </a:solidFill>
              </a:rPr>
              <a:t>Спасибо за игру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84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>
            <a:hlinkClick r:id="rId2" action="ppaction://hlinksldjump"/>
          </p:cNvPr>
          <p:cNvSpPr/>
          <p:nvPr/>
        </p:nvSpPr>
        <p:spPr>
          <a:xfrm>
            <a:off x="107504" y="332656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Franklin Gothic Heavy" panose="020B0903020102020204" pitchFamily="34" charset="0"/>
              </a:rPr>
              <a:t>1</a:t>
            </a:r>
            <a:endParaRPr lang="ru-RU" sz="6000" dirty="0">
              <a:latin typeface="Franklin Gothic Heavy" panose="020B0903020102020204" pitchFamily="34" charset="0"/>
            </a:endParaRPr>
          </a:p>
        </p:txBody>
      </p:sp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1979712" y="332656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6000" dirty="0" smtClean="0">
                <a:solidFill>
                  <a:prstClr val="black"/>
                </a:solidFill>
                <a:latin typeface="Franklin Gothic Heavy" panose="020B0903020102020204" pitchFamily="34" charset="0"/>
              </a:rPr>
              <a:t>2</a:t>
            </a:r>
            <a:endParaRPr lang="ru-RU" sz="6000" dirty="0">
              <a:solidFill>
                <a:prstClr val="black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4" name="7-конечная звезда 3">
            <a:hlinkClick r:id="rId4" action="ppaction://hlinksldjump"/>
          </p:cNvPr>
          <p:cNvSpPr/>
          <p:nvPr/>
        </p:nvSpPr>
        <p:spPr>
          <a:xfrm>
            <a:off x="3883937" y="315824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3</a:t>
            </a:r>
            <a:endParaRPr lang="ru-RU" sz="6000" b="1" dirty="0"/>
          </a:p>
        </p:txBody>
      </p:sp>
      <p:sp>
        <p:nvSpPr>
          <p:cNvPr id="5" name="7-конечная звезда 4">
            <a:hlinkClick r:id="rId5" action="ppaction://hlinksldjump"/>
          </p:cNvPr>
          <p:cNvSpPr/>
          <p:nvPr/>
        </p:nvSpPr>
        <p:spPr>
          <a:xfrm>
            <a:off x="5756145" y="332656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4</a:t>
            </a:r>
            <a:endParaRPr lang="ru-RU" sz="6000" b="1" dirty="0"/>
          </a:p>
        </p:txBody>
      </p:sp>
      <p:sp>
        <p:nvSpPr>
          <p:cNvPr id="6" name="7-конечная звезда 5">
            <a:hlinkClick r:id="rId6" action="ppaction://hlinksldjump"/>
          </p:cNvPr>
          <p:cNvSpPr/>
          <p:nvPr/>
        </p:nvSpPr>
        <p:spPr>
          <a:xfrm>
            <a:off x="7524328" y="298992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5</a:t>
            </a:r>
            <a:endParaRPr lang="ru-RU" sz="6000" b="1" dirty="0"/>
          </a:p>
        </p:txBody>
      </p:sp>
      <p:sp>
        <p:nvSpPr>
          <p:cNvPr id="7" name="7-конечная звезда 6">
            <a:hlinkClick r:id="rId7" action="ppaction://hlinksldjump"/>
          </p:cNvPr>
          <p:cNvSpPr/>
          <p:nvPr/>
        </p:nvSpPr>
        <p:spPr>
          <a:xfrm>
            <a:off x="107504" y="1988840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6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7-конечная звезда 7">
            <a:hlinkClick r:id="rId8" action="ppaction://hlinksldjump"/>
          </p:cNvPr>
          <p:cNvSpPr/>
          <p:nvPr/>
        </p:nvSpPr>
        <p:spPr>
          <a:xfrm>
            <a:off x="1980073" y="1962774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" name="7-конечная звезда 8">
            <a:hlinkClick r:id="rId9" action="ppaction://hlinksldjump"/>
          </p:cNvPr>
          <p:cNvSpPr/>
          <p:nvPr/>
        </p:nvSpPr>
        <p:spPr>
          <a:xfrm>
            <a:off x="3883937" y="1973087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" name="7-конечная звезда 9">
            <a:hlinkClick r:id="rId10" action="ppaction://hlinksldjump"/>
          </p:cNvPr>
          <p:cNvSpPr/>
          <p:nvPr/>
        </p:nvSpPr>
        <p:spPr>
          <a:xfrm>
            <a:off x="5756145" y="1962774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" name="7-конечная звезда 10">
            <a:hlinkClick r:id="rId11" action="ppaction://hlinksldjump"/>
          </p:cNvPr>
          <p:cNvSpPr/>
          <p:nvPr/>
        </p:nvSpPr>
        <p:spPr>
          <a:xfrm>
            <a:off x="7524328" y="1962774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10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7-конечная звезда 11">
            <a:hlinkClick r:id="rId12" action="ppaction://hlinksldjump"/>
          </p:cNvPr>
          <p:cNvSpPr/>
          <p:nvPr/>
        </p:nvSpPr>
        <p:spPr>
          <a:xfrm>
            <a:off x="107504" y="3429000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11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-7309320" y="5039242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7-конечная звезда 13">
            <a:hlinkClick r:id="rId13" action="ppaction://hlinksldjump"/>
          </p:cNvPr>
          <p:cNvSpPr/>
          <p:nvPr/>
        </p:nvSpPr>
        <p:spPr>
          <a:xfrm>
            <a:off x="1979712" y="3501008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12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5" name="7-конечная звезда 14">
            <a:hlinkClick r:id="rId14" action="ppaction://hlinksldjump"/>
          </p:cNvPr>
          <p:cNvSpPr/>
          <p:nvPr/>
        </p:nvSpPr>
        <p:spPr>
          <a:xfrm>
            <a:off x="3908218" y="3429000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13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6" name="7-конечная звезда 15">
            <a:hlinkClick r:id="rId15" action="ppaction://hlinksldjump"/>
          </p:cNvPr>
          <p:cNvSpPr/>
          <p:nvPr/>
        </p:nvSpPr>
        <p:spPr>
          <a:xfrm>
            <a:off x="5756145" y="3519370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14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7" name="7-конечная звезда 16">
            <a:hlinkClick r:id="rId16" action="ppaction://hlinksldjump"/>
          </p:cNvPr>
          <p:cNvSpPr/>
          <p:nvPr/>
        </p:nvSpPr>
        <p:spPr>
          <a:xfrm>
            <a:off x="7572773" y="3474522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15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8" name="7-конечная звезда 17">
            <a:hlinkClick r:id="rId17" action="ppaction://hlinksldjump"/>
          </p:cNvPr>
          <p:cNvSpPr/>
          <p:nvPr/>
        </p:nvSpPr>
        <p:spPr>
          <a:xfrm>
            <a:off x="107504" y="5157192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16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19" name="7-конечная звезда 18">
            <a:hlinkClick r:id="rId18" action="ppaction://hlinksldjump"/>
          </p:cNvPr>
          <p:cNvSpPr/>
          <p:nvPr/>
        </p:nvSpPr>
        <p:spPr>
          <a:xfrm>
            <a:off x="1980912" y="5131126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17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20" name="7-конечная звезда 19">
            <a:hlinkClick r:id="rId19" action="ppaction://hlinksldjump"/>
          </p:cNvPr>
          <p:cNvSpPr/>
          <p:nvPr/>
        </p:nvSpPr>
        <p:spPr>
          <a:xfrm>
            <a:off x="3903064" y="5131126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18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21" name="7-конечная звезда 20">
            <a:hlinkClick r:id="rId20" action="ppaction://hlinksldjump"/>
          </p:cNvPr>
          <p:cNvSpPr/>
          <p:nvPr/>
        </p:nvSpPr>
        <p:spPr>
          <a:xfrm>
            <a:off x="5825216" y="5039242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19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22" name="7-конечная звезда 21">
            <a:hlinkClick r:id="rId21" action="ppaction://hlinksldjump"/>
          </p:cNvPr>
          <p:cNvSpPr/>
          <p:nvPr/>
        </p:nvSpPr>
        <p:spPr>
          <a:xfrm>
            <a:off x="7572773" y="5042329"/>
            <a:ext cx="1512168" cy="1296144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20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3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-5417"/>
            <a:ext cx="748883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Стоит она среди листа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Одна, когда тетрадь пуста.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Задрав свой нос до потолка,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Она бранит ученика.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И словно цапля средь болот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Его за лень его клюет.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Хоть у нее одна нога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Она стройна, горда, строга.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Ни журавль то, ни синица. </a:t>
            </a:r>
          </a:p>
          <a:p>
            <a:r>
              <a:rPr lang="ru-RU" sz="4400" b="1" dirty="0">
                <a:solidFill>
                  <a:srgbClr val="0070C0"/>
                </a:solidFill>
              </a:rPr>
              <a:t>А всего лишь...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0946" y="1916832"/>
            <a:ext cx="714612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Единица</a:t>
            </a:r>
            <a:r>
              <a:rPr lang="ru-RU" sz="9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96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85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6525"/>
            <a:ext cx="82089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Глядела цифра в зеркало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И о сестре мечтала.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Но только свойства одного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Его видать не знала.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И получила двойника.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Как капелька водицы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Сестра похожа на нее. </a:t>
            </a:r>
          </a:p>
          <a:p>
            <a:r>
              <a:rPr lang="ru-RU" sz="5400" b="1" dirty="0">
                <a:solidFill>
                  <a:srgbClr val="00B050"/>
                </a:solidFill>
              </a:rPr>
              <a:t>Да только вниз косица.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992" y="855966"/>
            <a:ext cx="907300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00" b="1" dirty="0" smtClean="0">
                <a:solidFill>
                  <a:srgbClr val="FF0000"/>
                </a:solidFill>
              </a:rPr>
              <a:t>шестёрка </a:t>
            </a:r>
          </a:p>
          <a:p>
            <a:r>
              <a:rPr lang="ru-RU" sz="16600" b="1" dirty="0" smtClean="0">
                <a:solidFill>
                  <a:srgbClr val="FF0000"/>
                </a:solidFill>
              </a:rPr>
              <a:t>и девятка</a:t>
            </a:r>
            <a:r>
              <a:rPr lang="ru-RU" sz="16600" b="1" dirty="0" smtClean="0"/>
              <a:t> </a:t>
            </a:r>
            <a:endParaRPr lang="ru-RU" sz="166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7926336" y="5517232"/>
            <a:ext cx="720080" cy="1224136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5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</a:rPr>
              <a:t>Вьется по ветру коса, </a:t>
            </a:r>
          </a:p>
          <a:p>
            <a:r>
              <a:rPr lang="ru-RU" sz="9600" b="1" dirty="0">
                <a:solidFill>
                  <a:srgbClr val="FF0000"/>
                </a:solidFill>
              </a:rPr>
              <a:t>А средь спинки полоса.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28800"/>
            <a:ext cx="794390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600" b="1" dirty="0" smtClean="0"/>
              <a:t>семёрка</a:t>
            </a:r>
            <a:endParaRPr lang="ru-RU" sz="166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72400" y="5537192"/>
            <a:ext cx="720080" cy="1224136"/>
          </a:xfrm>
          <a:prstGeom prst="utur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-5344"/>
            <a:ext cx="792088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Что скользит по светлой глади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Ученической тетради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Белым лебедем прекрасным,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Ставшим от позора красным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За бездельника, плутишку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Непослушного мальчишку?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То, за что его ругают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И конфет в обед лишают.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С легким росчерком пера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Появилась цифра...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700808"/>
            <a:ext cx="688387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600" b="1" dirty="0" smtClean="0"/>
              <a:t>двойка</a:t>
            </a:r>
            <a:endParaRPr lang="ru-RU" sz="16600" b="1" dirty="0"/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213848" y="4941168"/>
            <a:ext cx="720080" cy="1224136"/>
          </a:xfrm>
          <a:prstGeom prst="utur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82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00B050"/>
                </a:solidFill>
              </a:rPr>
              <a:t>Цифра с виду как игрушка - </a:t>
            </a:r>
          </a:p>
          <a:p>
            <a:r>
              <a:rPr lang="ru-RU" sz="6600" b="1" dirty="0">
                <a:solidFill>
                  <a:srgbClr val="00B050"/>
                </a:solidFill>
              </a:rPr>
              <a:t>Неваляшка-погремушка. </a:t>
            </a:r>
          </a:p>
          <a:p>
            <a:r>
              <a:rPr lang="ru-RU" sz="6600" b="1" dirty="0">
                <a:solidFill>
                  <a:srgbClr val="00B050"/>
                </a:solidFill>
              </a:rPr>
              <a:t>Не удариться ей о </a:t>
            </a:r>
            <a:r>
              <a:rPr lang="ru-RU" sz="6600" b="1" dirty="0" err="1">
                <a:solidFill>
                  <a:srgbClr val="00B050"/>
                </a:solidFill>
              </a:rPr>
              <a:t>земь</a:t>
            </a:r>
            <a:r>
              <a:rPr lang="ru-RU" sz="6600" b="1" dirty="0">
                <a:solidFill>
                  <a:srgbClr val="00B050"/>
                </a:solidFill>
              </a:rPr>
              <a:t>. </a:t>
            </a:r>
          </a:p>
          <a:p>
            <a:r>
              <a:rPr lang="ru-RU" sz="6600" b="1" dirty="0">
                <a:solidFill>
                  <a:srgbClr val="00B050"/>
                </a:solidFill>
              </a:rPr>
              <a:t>Всем понятно - это...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45776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rgbClr val="0070C0"/>
                </a:solidFill>
              </a:rPr>
              <a:t>восьмёрка</a:t>
            </a:r>
            <a:endParaRPr lang="ru-RU" sz="13800" b="1" dirty="0">
              <a:solidFill>
                <a:srgbClr val="0070C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72400" y="5517232"/>
            <a:ext cx="720080" cy="1224136"/>
          </a:xfrm>
          <a:prstGeom prst="utur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Эта цифра просто чудо. 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У нее родня повсюду. 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Даже в алфавите есть </a:t>
            </a:r>
          </a:p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У нее сестра-близнец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782906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 smtClean="0">
                <a:solidFill>
                  <a:srgbClr val="FFFF00"/>
                </a:solidFill>
              </a:rPr>
              <a:t>тройка</a:t>
            </a:r>
            <a:endParaRPr lang="ru-RU" sz="19900" b="1" dirty="0">
              <a:solidFill>
                <a:srgbClr val="FFFF00"/>
              </a:solidFill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rot="10800000">
            <a:off x="8100392" y="5547583"/>
            <a:ext cx="720080" cy="122413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27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2_NY_2010_30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E20E8A3-C4C7-4E7F-86EF-5FE6FC56B3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сo снежинками</Template>
  <TotalTime>168</TotalTime>
  <Words>523</Words>
  <Application>Microsoft Office PowerPoint</Application>
  <PresentationFormat>Экран (4:3)</PresentationFormat>
  <Paragraphs>143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Franklin Gothic Heavy</vt:lpstr>
      <vt:lpstr>Segoe</vt:lpstr>
      <vt:lpstr>Segoe Script</vt:lpstr>
      <vt:lpstr>Times New Roman</vt:lpstr>
      <vt:lpstr>2_NY_2010_3011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Шаблон оформления</dc:subject>
  <dc:creator>МХА</dc:creator>
  <cp:keywords/>
  <dc:description>Корпорация Майкрософт
Шаблон оформления</dc:description>
  <cp:lastModifiedBy>МХА</cp:lastModifiedBy>
  <cp:revision>14</cp:revision>
  <dcterms:created xsi:type="dcterms:W3CDTF">2014-02-27T15:33:32Z</dcterms:created>
  <dcterms:modified xsi:type="dcterms:W3CDTF">2014-02-27T18:22:23Z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TC103899589990</vt:lpwstr>
  </property>
</Properties>
</file>