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7"/>
  </p:notesMasterIdLst>
  <p:handoutMasterIdLst>
    <p:handoutMasterId r:id="rId28"/>
  </p:handoutMasterIdLst>
  <p:sldIdLst>
    <p:sldId id="277" r:id="rId3"/>
    <p:sldId id="300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9" r:id="rId23"/>
    <p:sldId id="296" r:id="rId24"/>
    <p:sldId id="297" r:id="rId25"/>
    <p:sldId id="298" r:id="rId26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2496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orient="horz" pos="1056">
          <p15:clr>
            <a:srgbClr val="A4A3A4"/>
          </p15:clr>
        </p15:guide>
        <p15:guide id="5" orient="horz" pos="3888">
          <p15:clr>
            <a:srgbClr val="A4A3A4"/>
          </p15:clr>
        </p15:guide>
        <p15:guide id="6" orient="horz" pos="240">
          <p15:clr>
            <a:srgbClr val="A4A3A4"/>
          </p15:clr>
        </p15:guide>
        <p15:guide id="7" pos="3839">
          <p15:clr>
            <a:srgbClr val="A4A3A4"/>
          </p15:clr>
        </p15:guide>
        <p15:guide id="8" pos="527">
          <p15:clr>
            <a:srgbClr val="A4A3A4"/>
          </p15:clr>
        </p15:guide>
        <p15:guide id="9" pos="815">
          <p15:clr>
            <a:srgbClr val="A4A3A4"/>
          </p15:clr>
        </p15:guide>
        <p15:guide id="10" pos="6863">
          <p15:clr>
            <a:srgbClr val="A4A3A4"/>
          </p15:clr>
        </p15:guide>
        <p15:guide id="11" pos="6143">
          <p15:clr>
            <a:srgbClr val="A4A3A4"/>
          </p15:clr>
        </p15:guide>
        <p15:guide id="12" pos="470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491D"/>
    <a:srgbClr val="3C3C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>
      <p:cViewPr varScale="1">
        <p:scale>
          <a:sx n="88" d="100"/>
          <a:sy n="88" d="100"/>
        </p:scale>
        <p:origin x="90" y="498"/>
      </p:cViewPr>
      <p:guideLst>
        <p:guide orient="horz" pos="2160"/>
        <p:guide orient="horz" pos="2496"/>
        <p:guide orient="horz" pos="2880"/>
        <p:guide orient="horz" pos="1056"/>
        <p:guide orient="horz" pos="3888"/>
        <p:guide orient="horz" pos="240"/>
        <p:guide pos="3839"/>
        <p:guide pos="527"/>
        <p:guide pos="815"/>
        <p:guide pos="6863"/>
        <p:guide pos="6143"/>
        <p:guide pos="470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2010" y="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5A207F-0F91-42F2-96D0-049C6003623B}" type="datetimeFigureOut">
              <a:rPr lang="ru-RU"/>
              <a:t>19.03.2014</a:t>
            </a:fld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67D4A-04CB-4EDF-8FB1-342A02FC8EC5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0125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C13F5-F2B1-464B-BE8F-27ABFBD2FBDE}" type="datetimeFigureOut">
              <a:rPr lang="ru-RU"/>
              <a:t>19.03.2014</a:t>
            </a:fld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Образец текста</a:t>
            </a:r>
          </a:p>
          <a:p>
            <a:pPr lvl="1"/>
            <a:r>
              <a:rPr/>
              <a:t>Второй уровень</a:t>
            </a:r>
          </a:p>
          <a:p>
            <a:pPr lvl="2"/>
            <a:r>
              <a:rPr/>
              <a:t>Третий уровень</a:t>
            </a:r>
          </a:p>
          <a:p>
            <a:pPr lvl="3"/>
            <a:r>
              <a:rPr/>
              <a:t>Четвертый уровень</a:t>
            </a:r>
          </a:p>
          <a:p>
            <a:pPr lvl="4"/>
            <a:r>
              <a:rPr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1351F-DBB1-4664-ADA9-83BC7CB8848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236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3814" y="990600"/>
            <a:ext cx="8458200" cy="3200400"/>
          </a:xfrm>
        </p:spPr>
        <p:txBody>
          <a:bodyPr>
            <a:normAutofit/>
          </a:bodyPr>
          <a:lstStyle>
            <a:lvl1pPr>
              <a:defRPr sz="600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3813" y="4267200"/>
            <a:ext cx="8458200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19.03.2014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41353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600200">
              <a:defRPr/>
            </a:lvl6pPr>
            <a:lvl7pPr marL="1874520">
              <a:defRPr/>
            </a:lvl7pPr>
            <a:lvl8pPr marL="2148840">
              <a:defRPr/>
            </a:lvl8pPr>
            <a:lvl9pPr marL="2423160"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19.03.2014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85757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52014" y="381000"/>
            <a:ext cx="1904998" cy="5791200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3814" y="381000"/>
            <a:ext cx="8305800" cy="57912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19.03.2014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3226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19.03.2014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9476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2057400"/>
            <a:ext cx="8458201" cy="2666999"/>
          </a:xfrm>
        </p:spPr>
        <p:txBody>
          <a:bodyPr anchor="b">
            <a:normAutofit/>
          </a:bodyPr>
          <a:lstStyle>
            <a:lvl1pPr algn="l">
              <a:defRPr sz="4800" b="0" i="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813" y="4876800"/>
            <a:ext cx="8458201" cy="11430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19.03.2014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7862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700016" cy="4495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2035" y="1676401"/>
            <a:ext cx="4700016" cy="4495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19.03.2014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10746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813" y="1676399"/>
            <a:ext cx="4701142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93813" y="2516457"/>
            <a:ext cx="4701142" cy="365574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1754" y="1676399"/>
            <a:ext cx="4703259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1754" y="2516457"/>
            <a:ext cx="4703259" cy="365574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19.03.2014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68855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19.03.2014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6159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19.03.2014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74339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1" y="1676400"/>
            <a:ext cx="3810000" cy="24384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685800"/>
            <a:ext cx="617220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770811" y="4191000"/>
            <a:ext cx="3810000" cy="1524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ru-RU" noProof="0" smtClean="0"/>
              <a:t>19.03.2014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82885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2" y="1676400"/>
            <a:ext cx="3810000" cy="2438400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22412" y="0"/>
            <a:ext cx="5943601" cy="6858000"/>
          </a:xfrm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770812" y="4191000"/>
            <a:ext cx="3810000" cy="1524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3949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36614" y="0"/>
            <a:ext cx="11352212" cy="6858000"/>
          </a:xfrm>
          <a:prstGeom prst="rect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96012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7178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3CD9712D-992A-4AB1-A5C2-575F75921AA2}" type="datetimeFigureOut">
              <a:rPr lang="ru-RU" noProof="0" smtClean="0"/>
              <a:pPr/>
              <a:t>19.03.2014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512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81FEFA0A-2F20-4B60-98C6-5FFDA469AA1C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2872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748" y="116632"/>
            <a:ext cx="119533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>
                <a:solidFill>
                  <a:srgbClr val="7030A0"/>
                </a:solidFill>
                <a:latin typeface="Monotype Corsiva" panose="03010101010201010101" pitchFamily="66" charset="0"/>
                <a:cs typeface="Arabic Typesetting" panose="03020402040406030203" pitchFamily="66" charset="-78"/>
              </a:rPr>
              <a:t>Республика Дагестан</a:t>
            </a:r>
          </a:p>
          <a:p>
            <a:pPr algn="ctr"/>
            <a:r>
              <a:rPr lang="ru-RU" sz="6600" b="1" i="1" dirty="0">
                <a:solidFill>
                  <a:srgbClr val="7030A0"/>
                </a:solidFill>
                <a:latin typeface="Monotype Corsiva" panose="03010101010201010101" pitchFamily="66" charset="0"/>
                <a:cs typeface="Arabic Typesetting" panose="03020402040406030203" pitchFamily="66" charset="-78"/>
              </a:rPr>
              <a:t>Цунтинский район сел. Мокок</a:t>
            </a:r>
          </a:p>
          <a:p>
            <a:pPr algn="ctr"/>
            <a:r>
              <a:rPr lang="ru-RU" sz="6600" b="1" i="1" dirty="0">
                <a:solidFill>
                  <a:srgbClr val="7030A0"/>
                </a:solidFill>
                <a:latin typeface="Monotype Corsiva" panose="03010101010201010101" pitchFamily="66" charset="0"/>
                <a:cs typeface="Arabic Typesetting" panose="03020402040406030203" pitchFamily="66" charset="-78"/>
              </a:rPr>
              <a:t>МКОУ «Мококская СОШ им. Хайбулаева С. З.»</a:t>
            </a:r>
          </a:p>
          <a:p>
            <a:pPr algn="ctr"/>
            <a:r>
              <a:rPr lang="ru-RU" sz="6600" b="1" i="1" dirty="0">
                <a:solidFill>
                  <a:srgbClr val="7030A0"/>
                </a:solidFill>
                <a:latin typeface="Monotype Corsiva" panose="03010101010201010101" pitchFamily="66" charset="0"/>
                <a:cs typeface="Arabic Typesetting" panose="03020402040406030203" pitchFamily="66" charset="-78"/>
              </a:rPr>
              <a:t>Составил: Магомедов Халид Ахмедович </a:t>
            </a:r>
            <a:endParaRPr lang="ru-RU" sz="6000" i="1" dirty="0">
              <a:solidFill>
                <a:srgbClr val="7030A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080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9796" y="188640"/>
            <a:ext cx="108012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800" b="1" dirty="0" smtClean="0">
                <a:latin typeface="Arial Black" panose="020B0A04020102020204" pitchFamily="34" charset="0"/>
                <a:ea typeface="Calibri" panose="020F0502020204030204" pitchFamily="34" charset="0"/>
              </a:rPr>
              <a:t>2</a:t>
            </a:r>
            <a:r>
              <a:rPr lang="ru-RU" sz="13800" b="1" baseline="30000" dirty="0" smtClean="0">
                <a:latin typeface="Arial Black" panose="020B0A04020102020204" pitchFamily="34" charset="0"/>
                <a:ea typeface="Calibri" panose="020F0502020204030204" pitchFamily="34" charset="0"/>
              </a:rPr>
              <a:t>2</a:t>
            </a:r>
            <a:r>
              <a:rPr lang="ru-RU" sz="13800" b="1" dirty="0" smtClean="0">
                <a:latin typeface="Arial Black" panose="020B0A04020102020204" pitchFamily="34" charset="0"/>
                <a:ea typeface="Calibri" panose="020F0502020204030204" pitchFamily="34" charset="0"/>
              </a:rPr>
              <a:t>=4</a:t>
            </a:r>
            <a:r>
              <a:rPr lang="ru-RU" sz="13800" b="1" dirty="0">
                <a:latin typeface="Arial Black" panose="020B0A04020102020204" pitchFamily="34" charset="0"/>
                <a:ea typeface="Calibri" panose="020F0502020204030204" pitchFamily="34" charset="0"/>
              </a:rPr>
              <a:t>, 3</a:t>
            </a:r>
            <a:r>
              <a:rPr lang="ru-RU" sz="13800" b="1" baseline="30000" dirty="0">
                <a:latin typeface="Arial Black" panose="020B0A04020102020204" pitchFamily="34" charset="0"/>
                <a:ea typeface="Calibri" panose="020F0502020204030204" pitchFamily="34" charset="0"/>
              </a:rPr>
              <a:t>2</a:t>
            </a:r>
            <a:r>
              <a:rPr lang="ru-RU" sz="13800" b="1" dirty="0">
                <a:latin typeface="Arial Black" panose="020B0A04020102020204" pitchFamily="34" charset="0"/>
                <a:ea typeface="Calibri" panose="020F0502020204030204" pitchFamily="34" charset="0"/>
              </a:rPr>
              <a:t>=9, а угол в квадрате?</a:t>
            </a:r>
            <a:endParaRPr lang="ru-RU" sz="13800" b="1" dirty="0"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17948" y="204029"/>
            <a:ext cx="9605515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1300" b="1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90</a:t>
            </a:r>
            <a:r>
              <a:rPr lang="ru-RU" sz="41300" b="1" baseline="30000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0</a:t>
            </a:r>
            <a:endParaRPr lang="ru-RU" sz="413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7804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3772" y="620688"/>
            <a:ext cx="116652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На угол в 10</a:t>
            </a:r>
            <a:r>
              <a:rPr lang="ru-RU" sz="6000" b="1" baseline="30000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0</a:t>
            </a:r>
            <a:r>
              <a:rPr lang="ru-RU" sz="6000" b="1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смотрят в увеличительное стекло с пятикратным увеличением. Чему равен угол в увеличительном стекле? </a:t>
            </a:r>
            <a:endParaRPr lang="ru-RU" sz="60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89956" y="743798"/>
            <a:ext cx="8032968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400" b="1" dirty="0">
                <a:latin typeface="Arial Black" panose="020B0A04020102020204" pitchFamily="34" charset="0"/>
                <a:ea typeface="Calibri" panose="020F0502020204030204" pitchFamily="34" charset="0"/>
              </a:rPr>
              <a:t>10</a:t>
            </a:r>
            <a:r>
              <a:rPr lang="ru-RU" sz="34400" b="1" baseline="30000" dirty="0">
                <a:latin typeface="Arial Black" panose="020B0A04020102020204" pitchFamily="34" charset="0"/>
                <a:ea typeface="Calibri" panose="020F0502020204030204" pitchFamily="34" charset="0"/>
              </a:rPr>
              <a:t>0</a:t>
            </a:r>
            <a:endParaRPr lang="ru-RU" sz="344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96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748" y="21967"/>
            <a:ext cx="11953328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>
                <a:solidFill>
                  <a:srgbClr val="0070C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Три курицы за 3 дня снесли 3 яйца. Сколько яиц снесут 12 кур за 12 дней? </a:t>
            </a:r>
            <a:endParaRPr lang="ru-RU" sz="8800" b="1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66020" y="760630"/>
            <a:ext cx="6070893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4400" b="1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48</a:t>
            </a:r>
            <a:endParaRPr lang="ru-RU" sz="34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9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748" y="980728"/>
            <a:ext cx="11953328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Когда смотрим мы на цифру 2, а говорим 14?</a:t>
            </a:r>
            <a:endParaRPr lang="ru-RU" sz="10500" b="1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52518" y="188640"/>
            <a:ext cx="8683787" cy="62170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9900" b="1" dirty="0">
                <a:solidFill>
                  <a:srgbClr val="7030A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На </a:t>
            </a:r>
            <a:endParaRPr lang="ru-RU" sz="19900" b="1" dirty="0" smtClean="0">
              <a:solidFill>
                <a:srgbClr val="7030A0"/>
              </a:solidFill>
              <a:latin typeface="Arial Black" panose="020B0A04020102020204" pitchFamily="34" charset="0"/>
              <a:ea typeface="Calibri" panose="020F0502020204030204" pitchFamily="34" charset="0"/>
            </a:endParaRPr>
          </a:p>
          <a:p>
            <a:pPr algn="ctr"/>
            <a:r>
              <a:rPr lang="ru-RU" sz="19900" b="1" dirty="0" smtClean="0">
                <a:solidFill>
                  <a:srgbClr val="7030A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часах</a:t>
            </a:r>
            <a:endParaRPr lang="ru-RU" sz="199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6185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1764" y="-101600"/>
            <a:ext cx="11737304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100" b="1" dirty="0">
                <a:solidFill>
                  <a:srgbClr val="7030A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Какое событие произошло </a:t>
            </a:r>
            <a:endParaRPr lang="ru-RU" sz="11100" b="1" dirty="0" smtClean="0">
              <a:solidFill>
                <a:srgbClr val="7030A0"/>
              </a:solidFill>
              <a:latin typeface="Arial Black" panose="020B0A04020102020204" pitchFamily="34" charset="0"/>
              <a:ea typeface="Calibri" panose="020F0502020204030204" pitchFamily="34" charset="0"/>
            </a:endParaRPr>
          </a:p>
          <a:p>
            <a:r>
              <a:rPr lang="ru-RU" sz="11100" b="1" dirty="0" smtClean="0">
                <a:solidFill>
                  <a:srgbClr val="7030A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31 </a:t>
            </a:r>
            <a:r>
              <a:rPr lang="ru-RU" sz="11100" b="1" dirty="0">
                <a:solidFill>
                  <a:srgbClr val="7030A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февраля? </a:t>
            </a:r>
            <a:endParaRPr lang="ru-RU" sz="111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0672" y="1484784"/>
            <a:ext cx="11939487" cy="30162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9000" b="1" dirty="0" smtClean="0">
                <a:solidFill>
                  <a:srgbClr val="00B05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Никакое</a:t>
            </a:r>
            <a:endParaRPr lang="ru-RU" sz="19000" b="1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443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9836" y="34594"/>
            <a:ext cx="10297144" cy="6823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3 тур</a:t>
            </a:r>
          </a:p>
          <a:p>
            <a:pPr algn="ctr">
              <a:lnSpc>
                <a:spcPct val="90000"/>
              </a:lnSpc>
            </a:pPr>
            <a:r>
              <a:rPr lang="ru-RU" sz="8000" b="1" dirty="0">
                <a:solidFill>
                  <a:srgbClr val="C00000"/>
                </a:solidFill>
                <a:latin typeface="Arial Black" panose="020B0A04020102020204" pitchFamily="34" charset="0"/>
              </a:rPr>
              <a:t>Расставьте скобки так, чтобы равенства были верны</a:t>
            </a:r>
          </a:p>
        </p:txBody>
      </p:sp>
    </p:spTree>
    <p:extLst>
      <p:ext uri="{BB962C8B-B14F-4D97-AF65-F5344CB8AC3E}">
        <p14:creationId xmlns:p14="http://schemas.microsoft.com/office/powerpoint/2010/main" val="4028833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748" y="1052736"/>
            <a:ext cx="1202533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800" b="1" dirty="0">
                <a:solidFill>
                  <a:srgbClr val="00206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15-35+5:4=5 </a:t>
            </a:r>
            <a:endParaRPr lang="ru-RU" sz="13800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3411" y="3573016"/>
            <a:ext cx="11609633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00" b="1" dirty="0" smtClean="0">
                <a:solidFill>
                  <a:srgbClr val="7030A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15-(35+5:4)=5</a:t>
            </a:r>
            <a:r>
              <a:rPr lang="ru-RU" sz="16600" b="1" dirty="0" smtClean="0">
                <a:solidFill>
                  <a:srgbClr val="7030A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endParaRPr lang="ru-RU" sz="166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0915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756" y="1052736"/>
            <a:ext cx="11737304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500" b="1" dirty="0" smtClean="0">
                <a:solidFill>
                  <a:srgbClr val="7030A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4+20:8+4*3=5</a:t>
            </a:r>
            <a:endParaRPr lang="ru-RU" sz="115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7748" y="4005064"/>
            <a:ext cx="1188132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0" b="1" dirty="0" smtClean="0">
                <a:solidFill>
                  <a:srgbClr val="7030A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4+20:(8+4*3)=5</a:t>
            </a:r>
            <a:endParaRPr lang="ru-RU" sz="110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39509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9756" y="44624"/>
            <a:ext cx="11809312" cy="6837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9900" b="1" dirty="0" smtClean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4 тур</a:t>
            </a:r>
          </a:p>
          <a:p>
            <a:pPr algn="ctr">
              <a:lnSpc>
                <a:spcPct val="90000"/>
              </a:lnSpc>
            </a:pPr>
            <a:r>
              <a:rPr lang="ru-RU" sz="7200" b="1" dirty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Вместо </a:t>
            </a:r>
            <a:r>
              <a:rPr lang="ru-RU" sz="7200" b="1" dirty="0" smtClean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звёздочек </a:t>
            </a:r>
            <a:r>
              <a:rPr lang="ru-RU" sz="7200" b="1" dirty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поставьте соответствующие цифры</a:t>
            </a:r>
          </a:p>
        </p:txBody>
      </p:sp>
    </p:spTree>
    <p:extLst>
      <p:ext uri="{BB962C8B-B14F-4D97-AF65-F5344CB8AC3E}">
        <p14:creationId xmlns:p14="http://schemas.microsoft.com/office/powerpoint/2010/main" val="4166986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g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00" b="790"/>
          <a:stretch/>
        </p:blipFill>
        <p:spPr bwMode="auto">
          <a:xfrm>
            <a:off x="621804" y="0"/>
            <a:ext cx="10225136" cy="6858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65820" y="1556792"/>
            <a:ext cx="10399001" cy="3154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9900" b="1" dirty="0">
                <a:solidFill>
                  <a:srgbClr val="00B05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127181</a:t>
            </a:r>
            <a:endParaRPr lang="ru-RU" sz="34400" b="1" dirty="0">
              <a:solidFill>
                <a:srgbClr val="00B050"/>
              </a:solidFill>
              <a:effectLst/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6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7748" y="404664"/>
            <a:ext cx="11999068" cy="6033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9900" b="1" dirty="0" smtClean="0">
                <a:solidFill>
                  <a:srgbClr val="38491D"/>
                </a:solidFill>
                <a:latin typeface="Arial Black" panose="020B0A04020102020204" pitchFamily="34" charset="0"/>
              </a:rPr>
              <a:t>КВУ</a:t>
            </a:r>
          </a:p>
          <a:p>
            <a:pPr algn="ctr">
              <a:lnSpc>
                <a:spcPct val="90000"/>
              </a:lnSpc>
            </a:pPr>
            <a:r>
              <a:rPr lang="ru-RU" sz="11500" b="1" dirty="0" smtClean="0">
                <a:solidFill>
                  <a:srgbClr val="38491D"/>
                </a:solidFill>
                <a:latin typeface="Arial Black" panose="020B0A04020102020204" pitchFamily="34" charset="0"/>
              </a:rPr>
              <a:t>Клуб весёлых умников</a:t>
            </a:r>
            <a:r>
              <a:rPr lang="ru-RU" dirty="0" smtClean="0">
                <a:latin typeface="Arial Black" panose="020B0A04020102020204" pitchFamily="34" charset="0"/>
              </a:rPr>
              <a:t>.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8020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g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40" t="7882" r="1064" b="790"/>
          <a:stretch/>
        </p:blipFill>
        <p:spPr bwMode="auto">
          <a:xfrm>
            <a:off x="1269876" y="116632"/>
            <a:ext cx="9217024" cy="65527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93812" y="1340768"/>
            <a:ext cx="10001456" cy="45089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700" b="1" dirty="0">
                <a:solidFill>
                  <a:srgbClr val="C00000"/>
                </a:solidFill>
                <a:latin typeface="Arial Black" panose="020B0A04020102020204" pitchFamily="34" charset="0"/>
                <a:ea typeface="Times New Roman" panose="02020603050405020304" pitchFamily="18" charset="0"/>
              </a:rPr>
              <a:t>5375</a:t>
            </a:r>
            <a:endParaRPr lang="ru-RU" sz="49600" b="1" dirty="0">
              <a:solidFill>
                <a:srgbClr val="C00000"/>
              </a:solidFill>
              <a:effectLst/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163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1804" y="620688"/>
            <a:ext cx="11305256" cy="5715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600" b="1" dirty="0" smtClean="0">
                <a:latin typeface="Arial Black" panose="020B0A04020102020204" pitchFamily="34" charset="0"/>
              </a:rPr>
              <a:t>5</a:t>
            </a:r>
            <a:r>
              <a:rPr lang="ru-RU" sz="16600" b="1" dirty="0">
                <a:latin typeface="Arial Black" panose="020B0A04020102020204" pitchFamily="34" charset="0"/>
              </a:rPr>
              <a:t> </a:t>
            </a:r>
            <a:r>
              <a:rPr lang="ru-RU" sz="16600" b="1" dirty="0" smtClean="0">
                <a:latin typeface="Arial Black" panose="020B0A04020102020204" pitchFamily="34" charset="0"/>
              </a:rPr>
              <a:t>тур</a:t>
            </a:r>
          </a:p>
          <a:p>
            <a:pPr algn="ctr">
              <a:lnSpc>
                <a:spcPct val="90000"/>
              </a:lnSpc>
            </a:pPr>
            <a:r>
              <a:rPr lang="ru-RU" sz="8000" b="1" dirty="0">
                <a:latin typeface="Arial Black" panose="020B0A04020102020204" pitchFamily="34" charset="0"/>
              </a:rPr>
              <a:t>Сколько всего треугольников в </a:t>
            </a:r>
            <a:r>
              <a:rPr lang="ru-RU" sz="8000" b="1" dirty="0" smtClean="0">
                <a:latin typeface="Arial Black" panose="020B0A04020102020204" pitchFamily="34" charset="0"/>
              </a:rPr>
              <a:t>каждом  </a:t>
            </a:r>
            <a:r>
              <a:rPr lang="ru-RU" sz="8000" b="1" dirty="0">
                <a:latin typeface="Arial Black" panose="020B0A04020102020204" pitchFamily="34" charset="0"/>
              </a:rPr>
              <a:t>рисунке</a:t>
            </a:r>
            <a:r>
              <a:rPr lang="ru-RU" sz="8000" b="1" dirty="0" smtClean="0">
                <a:latin typeface="Arial Black" panose="020B0A04020102020204" pitchFamily="34" charset="0"/>
              </a:rPr>
              <a:t>?</a:t>
            </a:r>
            <a:endParaRPr lang="ru-RU" sz="80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9917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mg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71" r="15397" b="24679"/>
          <a:stretch/>
        </p:blipFill>
        <p:spPr bwMode="auto">
          <a:xfrm>
            <a:off x="509842" y="836712"/>
            <a:ext cx="10841154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54052" y="1323358"/>
            <a:ext cx="6624736" cy="4067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7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28</a:t>
            </a:r>
            <a:endParaRPr lang="ru-RU" sz="287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479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5886" r="16843" b="8095"/>
          <a:stretch/>
        </p:blipFill>
        <p:spPr>
          <a:xfrm rot="16200000">
            <a:off x="2864646" y="-1555577"/>
            <a:ext cx="6526109" cy="98705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10260" y="692696"/>
            <a:ext cx="7250703" cy="58123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13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12</a:t>
            </a:r>
            <a:endParaRPr lang="ru-RU" sz="413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8560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3812" y="980728"/>
            <a:ext cx="10513168" cy="4690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6600" b="1" dirty="0" smtClean="0">
                <a:solidFill>
                  <a:srgbClr val="3C3C2A"/>
                </a:solidFill>
                <a:latin typeface="Arial Black" panose="020B0A04020102020204" pitchFamily="34" charset="0"/>
              </a:rPr>
              <a:t>Спасибо</a:t>
            </a:r>
          </a:p>
          <a:p>
            <a:pPr algn="ctr">
              <a:lnSpc>
                <a:spcPct val="90000"/>
              </a:lnSpc>
            </a:pPr>
            <a:r>
              <a:rPr lang="ru-RU" sz="16600" b="1" dirty="0">
                <a:solidFill>
                  <a:srgbClr val="3C3C2A"/>
                </a:solidFill>
                <a:latin typeface="Arial Black" panose="020B0A04020102020204" pitchFamily="34" charset="0"/>
              </a:rPr>
              <a:t>з</a:t>
            </a:r>
            <a:r>
              <a:rPr lang="ru-RU" sz="16600" b="1" dirty="0" smtClean="0">
                <a:solidFill>
                  <a:srgbClr val="3C3C2A"/>
                </a:solidFill>
                <a:latin typeface="Arial Black" panose="020B0A04020102020204" pitchFamily="34" charset="0"/>
              </a:rPr>
              <a:t>а игру!</a:t>
            </a:r>
            <a:endParaRPr lang="ru-RU" sz="16600" b="1" dirty="0">
              <a:solidFill>
                <a:srgbClr val="3C3C2A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534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9756" y="548680"/>
            <a:ext cx="11593288" cy="5313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39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 тур</a:t>
            </a:r>
          </a:p>
          <a:p>
            <a:pPr algn="ctr">
              <a:lnSpc>
                <a:spcPct val="90000"/>
              </a:lnSpc>
            </a:pPr>
            <a:r>
              <a:rPr lang="ru-RU" sz="13800" b="1" dirty="0">
                <a:solidFill>
                  <a:srgbClr val="FF0000"/>
                </a:solidFill>
              </a:rPr>
              <a:t>Задачи-шутки</a:t>
            </a:r>
            <a:r>
              <a:rPr lang="ru-RU" sz="2000" b="1" dirty="0"/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628269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748" y="188640"/>
            <a:ext cx="119533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>
                <a:latin typeface="Arial" panose="020B0604020202020204" pitchFamily="34" charset="0"/>
                <a:ea typeface="Times New Roman" panose="02020603050405020304" pitchFamily="18" charset="0"/>
              </a:rPr>
              <a:t>1. Самолет летит от Москвы до Ленинграда 1 ч, а обратно – из Ленинграда в Москву – то же расстояние он пролетает за 60 мин. Почему такая разница?</a:t>
            </a:r>
            <a:endParaRPr lang="ru-RU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7788" y="1484784"/>
            <a:ext cx="11017224" cy="3914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13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 час =</a:t>
            </a:r>
          </a:p>
          <a:p>
            <a:pPr algn="ctr">
              <a:lnSpc>
                <a:spcPct val="90000"/>
              </a:lnSpc>
            </a:pPr>
            <a:r>
              <a:rPr lang="ru-RU" sz="13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60 мин.</a:t>
            </a:r>
            <a:endParaRPr lang="ru-RU" sz="13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211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748" y="116632"/>
            <a:ext cx="1195332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2. Перед вами стоят в ряду 6 стаканов, из которых первые 3 с водой, а последние 3 пустые. Что нужно сделать, чтобы стаканы пустые и с водой чередовались между собой при условии, что из всех стаканов можно трогать только один и всего один раз? </a:t>
            </a:r>
            <a:endParaRPr lang="ru-RU" sz="7200" b="1" dirty="0">
              <a:solidFill>
                <a:srgbClr val="00B05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7808" y="1196752"/>
            <a:ext cx="108732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взять второй стакан, и перелить из него воду в пятый и поставить на место</a:t>
            </a:r>
            <a:endParaRPr lang="ru-RU" sz="8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401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748" y="277480"/>
            <a:ext cx="1202533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000" b="1" dirty="0">
                <a:solidFill>
                  <a:srgbClr val="7030A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3. Два человека подошли к реке. У пустынного берега стояла лодка, в которой мог поместиться только один человек. Оба без всякой помощи переправились на этой лодке через реку и продолжали свой путь. Как они это сделали? </a:t>
            </a:r>
            <a:endParaRPr lang="ru-RU" sz="5000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81844" y="836712"/>
            <a:ext cx="105851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двое подошли к разным берегам реки</a:t>
            </a:r>
            <a:endParaRPr lang="ru-RU" sz="9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5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748" y="44624"/>
            <a:ext cx="1195332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4. На березе сидели две вороны и смотрели в разные стороны: одна на юг, другая на север.</a:t>
            </a:r>
            <a:endParaRPr lang="ru-RU" sz="66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800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- У тебя, - говорит первая ворона, - лапки в грязи.</a:t>
            </a:r>
            <a:endParaRPr lang="ru-RU" sz="66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800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- А у тебя, - отвечает вторая, - клюв в земле.</a:t>
            </a:r>
            <a:endParaRPr lang="ru-RU" sz="66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4800" b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Как же так? Смотрят в разные стороны, а друг друга видят? </a:t>
            </a:r>
            <a:endParaRPr lang="ru-RU" sz="66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7788" y="660177"/>
            <a:ext cx="1144927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>
                <a:latin typeface="Arial Black" panose="020B0A04020102020204" pitchFamily="34" charset="0"/>
                <a:ea typeface="Calibri" panose="020F0502020204030204" pitchFamily="34" charset="0"/>
              </a:rPr>
              <a:t>они смотрят друг на друга, а это и есть в разные стороны</a:t>
            </a:r>
            <a:endParaRPr lang="ru-RU" sz="88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041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748" y="44624"/>
            <a:ext cx="1195332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latin typeface="Arial Black" panose="020B0A04020102020204" pitchFamily="34" charset="0"/>
                <a:ea typeface="Times New Roman" panose="02020603050405020304" pitchFamily="18" charset="0"/>
              </a:rPr>
              <a:t>5. Кто назовет пять дней подряд, не пользуясь указанием чисел месяца, не называя дней недели? </a:t>
            </a:r>
            <a:endParaRPr lang="ru-RU" sz="9600" b="1" dirty="0">
              <a:effectLst/>
              <a:latin typeface="Arial Black" panose="020B0A040201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3812" y="660177"/>
            <a:ext cx="1108923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>
                <a:solidFill>
                  <a:srgbClr val="FF0000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позавчера, вчера, сегодня, завтра, послезавтра</a:t>
            </a:r>
            <a:endParaRPr lang="ru-RU" sz="88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778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09836" y="116632"/>
            <a:ext cx="10225136" cy="658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39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2 тур</a:t>
            </a:r>
          </a:p>
          <a:p>
            <a:pPr algn="ctr">
              <a:lnSpc>
                <a:spcPct val="90000"/>
              </a:lnSpc>
            </a:pPr>
            <a:r>
              <a:rPr lang="ru-RU" sz="11500" b="1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Задачки на смекалку. </a:t>
            </a:r>
            <a:endParaRPr lang="ru-RU" sz="115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3946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renity_16x9">
  <a:themeElements>
    <a:clrScheme name="Serenity_16x9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Serenity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Serenity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Serenity_16x9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7333743-6C97-419E-BA07-3CBF19F59E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 аурой безмятежности (широкоэкранный формат)</Template>
  <TotalTime>0</TotalTime>
  <Words>408</Words>
  <Application>Microsoft Office PowerPoint</Application>
  <PresentationFormat>Произвольный</PresentationFormat>
  <Paragraphs>52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2" baseType="lpstr">
      <vt:lpstr>Arabic Typesetting</vt:lpstr>
      <vt:lpstr>Arial</vt:lpstr>
      <vt:lpstr>Arial Black</vt:lpstr>
      <vt:lpstr>Calibri</vt:lpstr>
      <vt:lpstr>Euphemia</vt:lpstr>
      <vt:lpstr>Monotype Corsiva</vt:lpstr>
      <vt:lpstr>Times New Roman</vt:lpstr>
      <vt:lpstr>Serenity_16x9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2014-03-19T06:13:42Z</dcterms:created>
  <dcterms:modified xsi:type="dcterms:W3CDTF">2014-03-19T08:00:17Z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TC028011099991</vt:lpwstr>
  </property>
</Properties>
</file>