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57" r:id="rId2"/>
    <p:sldId id="275" r:id="rId3"/>
    <p:sldId id="276" r:id="rId4"/>
    <p:sldId id="258" r:id="rId5"/>
    <p:sldId id="259" r:id="rId6"/>
    <p:sldId id="264" r:id="rId7"/>
    <p:sldId id="267" r:id="rId8"/>
    <p:sldId id="265" r:id="rId9"/>
    <p:sldId id="266" r:id="rId10"/>
    <p:sldId id="263" r:id="rId11"/>
    <p:sldId id="260" r:id="rId12"/>
    <p:sldId id="261" r:id="rId13"/>
    <p:sldId id="262" r:id="rId14"/>
    <p:sldId id="268" r:id="rId15"/>
    <p:sldId id="270" r:id="rId16"/>
    <p:sldId id="271" r:id="rId17"/>
    <p:sldId id="272" r:id="rId18"/>
    <p:sldId id="277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8" d="100"/>
          <a:sy n="88" d="100"/>
        </p:scale>
        <p:origin x="9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A3EF6-E4FD-457A-928E-DC91A86F9415}" type="datetimeFigureOut">
              <a:rPr lang="ru-RU" smtClean="0"/>
              <a:t>22.02.2014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2E4D1-5832-4C96-89DB-79705304F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13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2E4D1-5832-4C96-89DB-79705304FE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54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211825/img6.jpg" TargetMode="External"/><Relationship Id="rId2" Type="http://schemas.openxmlformats.org/officeDocument/2006/relationships/hyperlink" Target="http://festival.1september.ru/articles/211825/img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7.xml"/><Relationship Id="rId18" Type="http://schemas.openxmlformats.org/officeDocument/2006/relationships/slide" Target="slide15.xml"/><Relationship Id="rId3" Type="http://schemas.openxmlformats.org/officeDocument/2006/relationships/slide" Target="slide6.xml"/><Relationship Id="rId7" Type="http://schemas.openxmlformats.org/officeDocument/2006/relationships/slide" Target="slide18.xml"/><Relationship Id="rId12" Type="http://schemas.openxmlformats.org/officeDocument/2006/relationships/slide" Target="slide8.xml"/><Relationship Id="rId17" Type="http://schemas.openxmlformats.org/officeDocument/2006/relationships/slide" Target="slide14.xml"/><Relationship Id="rId2" Type="http://schemas.openxmlformats.org/officeDocument/2006/relationships/notesSlide" Target="../notesSlides/notesSlide1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slide" Target="slide9.xml"/><Relationship Id="rId5" Type="http://schemas.openxmlformats.org/officeDocument/2006/relationships/slide" Target="slide20.xml"/><Relationship Id="rId15" Type="http://schemas.openxmlformats.org/officeDocument/2006/relationships/slide" Target="slide17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festival.1september.ru/articles/211825/img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festival.1september.ru/articles/211825/img4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076" y="197495"/>
            <a:ext cx="1197292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6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Республика Дагестан</a:t>
            </a:r>
          </a:p>
          <a:p>
            <a:pPr lvl="0" algn="ctr"/>
            <a:r>
              <a:rPr lang="ru-RU" sz="66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Цунтинский район сел. Мокок</a:t>
            </a:r>
          </a:p>
          <a:p>
            <a:pPr lvl="0" algn="ctr"/>
            <a:r>
              <a:rPr lang="ru-RU" sz="66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МКОУ «Мококская СОШ им. Хайбулаева С. З.</a:t>
            </a:r>
          </a:p>
          <a:p>
            <a:pPr lvl="0" algn="ctr"/>
            <a:r>
              <a:rPr lang="ru-RU" sz="66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Составил: Магомедов Халид Ахмедович</a:t>
            </a:r>
          </a:p>
        </p:txBody>
      </p:sp>
    </p:spTree>
    <p:extLst>
      <p:ext uri="{BB962C8B-B14F-4D97-AF65-F5344CB8AC3E}">
        <p14:creationId xmlns:p14="http://schemas.microsoft.com/office/powerpoint/2010/main" val="10642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9925"/>
            <a:ext cx="12192000" cy="6616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6 </a:t>
            </a:r>
            <a:endParaRPr lang="ru-RU" sz="4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одной комнате находится 3 выключателя, а в другой – 3 лампочки. Каждый выключатель обслуживает одну из лампочек. Как узнать, какой выключатель связан с какой лампочкой, если в комнату с лампочками можно войти лишь один раз?</a:t>
            </a:r>
            <a:endParaRPr lang="ru-RU" sz="4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2" y="-60338"/>
            <a:ext cx="12192000" cy="710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Нужно включить первый выключатель, 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подождать одну минуту и выключить. Включить второй и войти в комнату. Та лампочка из двух </a:t>
            </a:r>
            <a:r>
              <a:rPr lang="ru-RU" sz="5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горящих 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будет теплой, которая связана с первым выключателем. Горящая - со вторым. А </a:t>
            </a:r>
            <a:r>
              <a:rPr lang="ru-RU" sz="5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горящая 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холодная - с 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третьим.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1081657" y="5823857"/>
            <a:ext cx="1110343" cy="98979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231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857" y="43809"/>
            <a:ext cx="12192000" cy="2471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7</a:t>
            </a:r>
            <a:endParaRPr lang="ru-RU" sz="28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Блиц.</a:t>
            </a:r>
            <a:endParaRPr lang="ru-RU" sz="28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знак нужно поставить между нулем и единицей, чтобы получить число больше нуля, на меньше единицы?</a:t>
            </a:r>
            <a:endParaRPr lang="ru-RU" sz="28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1892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115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запятую.</a:t>
            </a:r>
            <a:endParaRPr lang="ru-RU" sz="96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383971"/>
            <a:ext cx="12192000" cy="2265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2.Существуют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линии (отличные от окружности) все точки которых одинаково удалены от одной точки?</a:t>
            </a:r>
            <a:endParaRPr lang="ru-RU" sz="4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83970"/>
            <a:ext cx="12191999" cy="11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любая кривая на сфере.</a:t>
            </a:r>
            <a:endParaRPr lang="ru-RU" sz="6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" y="4579099"/>
            <a:ext cx="12192000" cy="1826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3.Разделите </a:t>
            </a: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 188 пополам так, чтобы в результате получилась 1.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89315" y="4596809"/>
            <a:ext cx="4465325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endParaRPr kumimoji="0" lang="ru-RU" sz="19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Рисунок 5" descr="http://festival.1september.ru/articles/211825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856" y="5117268"/>
            <a:ext cx="2133601" cy="12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углом вверх 8">
            <a:hlinkClick r:id="rId3" action="ppaction://hlinksldjump"/>
          </p:cNvPr>
          <p:cNvSpPr/>
          <p:nvPr/>
        </p:nvSpPr>
        <p:spPr>
          <a:xfrm>
            <a:off x="10853057" y="5638800"/>
            <a:ext cx="1230086" cy="108448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3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2192000" cy="62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8.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французского математика и естествоиспытателя, являющегося основоположником европейской науки и философии нового времени, которому принадлежит честь создания аналитической геометрии. Он является одним из творцов современной алгебры, механики, оптики. В его лице соединился гений великого математика и глубокого философа. 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основу своей философии он положил принцип “Я мыслю – значит, я существую”.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2141" y="1895709"/>
            <a:ext cx="12006943" cy="225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3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Декарт.</a:t>
            </a:r>
            <a:endParaRPr lang="ru-RU" sz="1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углом вверх 4">
            <a:hlinkClick r:id="rId2" action="ppaction://hlinksldjump"/>
          </p:cNvPr>
          <p:cNvSpPr/>
          <p:nvPr/>
        </p:nvSpPr>
        <p:spPr>
          <a:xfrm>
            <a:off x="10515600" y="5127172"/>
            <a:ext cx="1676400" cy="1600200"/>
          </a:xfrm>
          <a:prstGeom prst="bentUpArrow">
            <a:avLst>
              <a:gd name="adj1" fmla="val 25000"/>
              <a:gd name="adj2" fmla="val 2432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09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289971" cy="5826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Сделав хитрое лицо, математик сказал девятилетнему мальчику: “Назови самое большое число”. Лицо математика вытянулось, когда он услышал ответ. Он сам не мог бы назвать большее число. Какое число назвал мальчик?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985" y="1743309"/>
            <a:ext cx="12192000" cy="266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тридцать первое (имея в виду месяц).</a:t>
            </a:r>
            <a:endParaRPr lang="ru-RU" sz="7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091056" y="4822372"/>
            <a:ext cx="2002972" cy="180702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491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4245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сектор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четырех спичек составлен бокал (</a:t>
            </a:r>
            <a:r>
              <a:rPr lang="ru-RU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Рисунок 4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Нужно, переместив лишь 2 спички, передвинуть бокал так, чтобы вишня оказалась снаружи.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1892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11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рисунок 5</a:t>
            </a:r>
            <a:r>
              <a:rPr lang="ru-RU" sz="11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9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2847"/>
            <a:ext cx="2111829" cy="30835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569" y="1892505"/>
            <a:ext cx="3233059" cy="4055023"/>
          </a:xfrm>
          <a:prstGeom prst="rect">
            <a:avLst/>
          </a:prstGeom>
        </p:spPr>
      </p:pic>
      <p:sp>
        <p:nvSpPr>
          <p:cNvPr id="6" name="Стрелка углом вверх 5">
            <a:hlinkClick r:id="rId6" action="ppaction://hlinksldjump"/>
          </p:cNvPr>
          <p:cNvSpPr/>
          <p:nvPr/>
        </p:nvSpPr>
        <p:spPr>
          <a:xfrm>
            <a:off x="9906000" y="4604657"/>
            <a:ext cx="2035629" cy="20791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812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2400"/>
            <a:ext cx="12192000" cy="6517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 сектор.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школьника пришли в магазин покупать альбом для рисования. Одному не хватило семи копеек, а другому – копейки. Они сложили свои деньги вместе, но все равно денег не хватило. Сколько стоит альбом? 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1996057" cy="710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одному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хватало одной копейки, а другому – семь. Они сложили свои деньги вместе, но на альбом снова не хватило. Значит, второй ничего не добавил первому! Т. е. у него ничего не было. А так как ему не хватало семи копеек, следовательно, альбом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стоил семь копеек.</a:t>
            </a:r>
            <a:endParaRPr lang="ru-RU" sz="4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668000" y="5450573"/>
            <a:ext cx="1524000" cy="133581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75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63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5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сектор</a:t>
            </a:r>
            <a:endParaRPr lang="ru-RU" sz="8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больше 10</a:t>
            </a:r>
            <a:r>
              <a:rPr lang="ru-RU" sz="13800" b="1" baseline="30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20</a:t>
            </a:r>
            <a:r>
              <a:rPr lang="ru-RU" sz="13800" b="1" baseline="30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1500" b="1" dirty="0">
              <a:solidFill>
                <a:schemeClr val="accent3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90137"/>
            <a:ext cx="12192000" cy="6797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*2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9993086" y="4933014"/>
            <a:ext cx="2198914" cy="180524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45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057" y="-138124"/>
            <a:ext cx="12192000" cy="720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сектор</a:t>
            </a:r>
            <a:endParaRPr lang="ru-RU" sz="5400" b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плоскости даны два непересекающихся параллелограмма. Как следует провести прямую так, чтобы каждый параллелограмм разделился ею на равные части?</a:t>
            </a:r>
            <a:endParaRPr lang="ru-RU" sz="5400" b="1" dirty="0">
              <a:solidFill>
                <a:schemeClr val="bg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93247"/>
            <a:ext cx="12192000" cy="567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5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через центры симметрии.</a:t>
            </a:r>
            <a:endParaRPr lang="ru-RU" sz="9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069286" y="1077686"/>
            <a:ext cx="2035629" cy="177437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5329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0498"/>
            <a:ext cx="12192000" cy="5826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сектор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Известно, что среди 80 монет имеется одна фальшивая, более легкая , чем остальные, имеющие все одинаковый вес. При помощи четырех взвешиваний на чашечных весах без гирь найти фальшивую монету.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32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Разделим наши монеты на группы: две группы по 27 монет и одну в 26 монет. При первом взвешивании поместим на чашки весов группы по 27 монет. Если весы не уравновесятся, то фальшивая монета находится на более “легкой” чашке. Если же весы окажутся в равновесии, то фальшивая монета содержится в группе из 26 монет. Таким образом, нам достаточно научиться решать задачу: тремя взвешиваниями выделить фальшивую монету из группы в 27 монет ( задача выделить фальшивую монету из группы в 26 монет может быть сведена к этой задаче, например, добавлением к группе из 26 монет еще одной произвольной монеты из числа остальных 54).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втором взвешивании разделим группу в 27 монет на три группы по 9 монет в каждой. Поместив на обе чашки весов по группе из 9 монет, найдем группу из 9 монет, в которой содержится фальшивая монета.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Разделив группу из 9 монет, одна из которых фальшивая, на три группы по 3 монеты, мы третьим взвешиванием выделим тройку монет, в которой содержится фальшивая.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Наконец, тем же путем при четвертом взвешивании найдем фальшивую монету.</a:t>
            </a: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602685" y="6028739"/>
            <a:ext cx="1458686" cy="75890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05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4560"/>
            <a:ext cx="12192000" cy="605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сектор.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последнюю цифру числа 2</a:t>
            </a:r>
            <a:r>
              <a:rPr lang="ru-RU" sz="4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установите, что общего в решении этой задачи и следующими словами: “Что было, то и будет; и что делалось, то и будет делаться, и нет ничего нового под солнцем. Бывает нечто, о чем говорят: “смотри, вот это новое”; но это было уже в веках, бывших прежде нас.”.</a:t>
            </a:r>
            <a:endParaRPr lang="ru-RU" sz="4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17256"/>
            <a:ext cx="12192000" cy="598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если выписать подряд последовательные степени числа 2, то легко можно заметить, что в этом ряду чисел последние цифры периодически повторяются с периодом 4. Т. е. любая степень двойки, кратная 4 оканчивается цифрой 6. А общее между решением задачи и строками из </a:t>
            </a:r>
            <a:r>
              <a:rPr lang="ru-RU" sz="40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Екклезиаста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состоит в том, что “ключ” к решению задачи - обнаружение периодичности, т.е. то, в чем смысл приведенных выше строк.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624457" y="5492568"/>
            <a:ext cx="1567543" cy="1197429"/>
          </a:xfrm>
          <a:prstGeom prst="bentUpArrow">
            <a:avLst>
              <a:gd name="adj1" fmla="val 43085"/>
              <a:gd name="adj2" fmla="val 40957"/>
              <a:gd name="adj3" fmla="val 303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7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9" y="180974"/>
            <a:ext cx="11925301" cy="621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96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Викторина по математике </a:t>
            </a:r>
            <a:r>
              <a:rPr lang="ru-RU" sz="115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3800" b="1" kern="1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r>
              <a:rPr lang="ru-RU" sz="138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800" b="1" kern="18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Где?</a:t>
            </a:r>
            <a:r>
              <a:rPr lang="ru-RU" sz="138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800" b="1" kern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115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?" </a:t>
            </a:r>
            <a:endParaRPr lang="ru-RU" sz="6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1394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86" y="87086"/>
            <a:ext cx="11843657" cy="6031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16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Назовите, пожалуйста, геометрическую фигуру, про которую известно: 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разрезать ее определенным образом, то получится известная китайская головоломка “</a:t>
            </a:r>
            <a:r>
              <a:rPr lang="ru-RU" sz="4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шахматах есть правило этой фигуры.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8686" y="0"/>
            <a:ext cx="12191999" cy="6484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квадрат.</a:t>
            </a:r>
            <a:endParaRPr lang="ru-RU" sz="16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711543" y="5650332"/>
            <a:ext cx="1480457" cy="111034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92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825" y="152400"/>
            <a:ext cx="11115675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b="1" dirty="0" smtClean="0">
                <a:solidFill>
                  <a:schemeClr val="accent4">
                    <a:lumMod val="75000"/>
                  </a:schemeClr>
                </a:solidFill>
              </a:rPr>
              <a:t>Спасибо </a:t>
            </a:r>
          </a:p>
          <a:p>
            <a:pPr algn="ctr"/>
            <a:r>
              <a:rPr lang="ru-RU" sz="13800" b="1" dirty="0" smtClean="0">
                <a:solidFill>
                  <a:schemeClr val="accent4">
                    <a:lumMod val="75000"/>
                  </a:schemeClr>
                </a:solidFill>
              </a:rPr>
              <a:t>за </a:t>
            </a:r>
          </a:p>
          <a:p>
            <a:pPr algn="ctr"/>
            <a:r>
              <a:rPr lang="ru-RU" sz="13800" b="1" dirty="0" smtClean="0">
                <a:solidFill>
                  <a:schemeClr val="accent4">
                    <a:lumMod val="75000"/>
                  </a:schemeClr>
                </a:solidFill>
              </a:rPr>
              <a:t>игру</a:t>
            </a:r>
            <a:endParaRPr lang="ru-RU" sz="13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5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75" y="91291"/>
            <a:ext cx="120396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/>
              <a:t>Правила игры.</a:t>
            </a:r>
          </a:p>
          <a:p>
            <a:r>
              <a:rPr lang="ru-RU" sz="3000" b="1" dirty="0"/>
              <a:t>1.	Жребий определяет, какая команда играет первая. Жребий тянут капитаны команд.</a:t>
            </a:r>
          </a:p>
          <a:p>
            <a:r>
              <a:rPr lang="ru-RU" sz="3000" b="1" dirty="0"/>
              <a:t>2.	Каждой команде отводится для игры 35 минут. По истечении этого времени команда, которая играла первой, встает из-за стола, уступая место другой. </a:t>
            </a:r>
          </a:p>
          <a:p>
            <a:r>
              <a:rPr lang="ru-RU" sz="3000" b="1" dirty="0"/>
              <a:t>3.	За каждый правильный ответ ставится один балл.</a:t>
            </a:r>
          </a:p>
          <a:p>
            <a:r>
              <a:rPr lang="ru-RU" sz="3000" b="1" dirty="0"/>
              <a:t>4.	Время на вопросы:</a:t>
            </a:r>
          </a:p>
          <a:p>
            <a:r>
              <a:rPr lang="ru-RU" sz="3000" b="1" dirty="0"/>
              <a:t>- блиц (всего в блице три вопроса; 1 вопрос-20 секунд);</a:t>
            </a:r>
          </a:p>
          <a:p>
            <a:r>
              <a:rPr lang="ru-RU" sz="3000" b="1" dirty="0"/>
              <a:t>- на вопрос, не требующий серьезных выкладок, отводится 1 минута;</a:t>
            </a:r>
          </a:p>
          <a:p>
            <a:r>
              <a:rPr lang="ru-RU" sz="3000" b="1" dirty="0"/>
              <a:t>- на вопрос, требующий математические выкладки, отводится 3 минуты.</a:t>
            </a:r>
          </a:p>
          <a:p>
            <a:r>
              <a:rPr lang="ru-RU" sz="3000" b="1" dirty="0"/>
              <a:t>5.	Команда два раза может попросить помощь зала.</a:t>
            </a:r>
          </a:p>
        </p:txBody>
      </p:sp>
    </p:spTree>
    <p:extLst>
      <p:ext uri="{BB962C8B-B14F-4D97-AF65-F5344CB8AC3E}">
        <p14:creationId xmlns:p14="http://schemas.microsoft.com/office/powerpoint/2010/main" val="1307594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объединение 1">
            <a:hlinkClick r:id="rId3" action="ppaction://hlinksldjump"/>
          </p:cNvPr>
          <p:cNvSpPr/>
          <p:nvPr/>
        </p:nvSpPr>
        <p:spPr>
          <a:xfrm rot="20079568">
            <a:off x="3679533" y="302750"/>
            <a:ext cx="1187643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объединение 2">
            <a:hlinkClick r:id="rId4" action="ppaction://hlinksldjump"/>
          </p:cNvPr>
          <p:cNvSpPr/>
          <p:nvPr/>
        </p:nvSpPr>
        <p:spPr>
          <a:xfrm rot="21419327">
            <a:off x="4286595" y="156104"/>
            <a:ext cx="1282830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объединение 3">
            <a:hlinkClick r:id="rId5" action="ppaction://hlinksldjump"/>
          </p:cNvPr>
          <p:cNvSpPr/>
          <p:nvPr/>
        </p:nvSpPr>
        <p:spPr>
          <a:xfrm rot="1239398">
            <a:off x="4955064" y="257109"/>
            <a:ext cx="1381469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объединение 4">
            <a:hlinkClick r:id="rId6" action="ppaction://hlinksldjump"/>
          </p:cNvPr>
          <p:cNvSpPr/>
          <p:nvPr/>
        </p:nvSpPr>
        <p:spPr>
          <a:xfrm rot="2742821">
            <a:off x="5573750" y="645008"/>
            <a:ext cx="1336565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объединение 5">
            <a:hlinkClick r:id="rId7" action="ppaction://hlinksldjump"/>
          </p:cNvPr>
          <p:cNvSpPr/>
          <p:nvPr/>
        </p:nvSpPr>
        <p:spPr>
          <a:xfrm rot="4139062">
            <a:off x="6003396" y="1219467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объединение 6">
            <a:hlinkClick r:id="rId8" action="ppaction://hlinksldjump"/>
          </p:cNvPr>
          <p:cNvSpPr/>
          <p:nvPr/>
        </p:nvSpPr>
        <p:spPr>
          <a:xfrm rot="11901684">
            <a:off x="3892539" y="3514349"/>
            <a:ext cx="1221527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объединение 7">
            <a:hlinkClick r:id="rId9" action="ppaction://hlinksldjump"/>
          </p:cNvPr>
          <p:cNvSpPr/>
          <p:nvPr/>
        </p:nvSpPr>
        <p:spPr>
          <a:xfrm rot="13200539">
            <a:off x="3322329" y="3197612"/>
            <a:ext cx="120847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объединение 8">
            <a:hlinkClick r:id="rId10" action="ppaction://hlinksldjump"/>
          </p:cNvPr>
          <p:cNvSpPr/>
          <p:nvPr/>
        </p:nvSpPr>
        <p:spPr>
          <a:xfrm rot="14606937">
            <a:off x="2828903" y="2633469"/>
            <a:ext cx="1338923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объединение 9">
            <a:hlinkClick r:id="rId11" action="ppaction://hlinksldjump"/>
          </p:cNvPr>
          <p:cNvSpPr/>
          <p:nvPr/>
        </p:nvSpPr>
        <p:spPr>
          <a:xfrm rot="16020514">
            <a:off x="2700211" y="1945222"/>
            <a:ext cx="1241330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объединение 10">
            <a:hlinkClick r:id="rId12" action="ppaction://hlinksldjump"/>
          </p:cNvPr>
          <p:cNvSpPr/>
          <p:nvPr/>
        </p:nvSpPr>
        <p:spPr>
          <a:xfrm rot="17410748">
            <a:off x="2777398" y="1278442"/>
            <a:ext cx="1274217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объединение 11">
            <a:hlinkClick r:id="rId13" action="ppaction://hlinksldjump"/>
          </p:cNvPr>
          <p:cNvSpPr/>
          <p:nvPr/>
        </p:nvSpPr>
        <p:spPr>
          <a:xfrm rot="18777615">
            <a:off x="3120561" y="690703"/>
            <a:ext cx="1219977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>
            <a:hlinkClick r:id="rId14" action="ppaction://hlinksldjump"/>
          </p:cNvPr>
          <p:cNvSpPr/>
          <p:nvPr/>
        </p:nvSpPr>
        <p:spPr>
          <a:xfrm rot="10561369">
            <a:off x="4539723" y="3583226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>
            <a:hlinkClick r:id="rId15" action="ppaction://hlinksldjump"/>
          </p:cNvPr>
          <p:cNvSpPr/>
          <p:nvPr/>
        </p:nvSpPr>
        <p:spPr>
          <a:xfrm rot="5400000">
            <a:off x="6119292" y="1921547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объединение 14">
            <a:hlinkClick r:id="rId16" action="ppaction://hlinksldjump"/>
          </p:cNvPr>
          <p:cNvSpPr/>
          <p:nvPr/>
        </p:nvSpPr>
        <p:spPr>
          <a:xfrm rot="6764530">
            <a:off x="6026392" y="2551103"/>
            <a:ext cx="1166971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объединение 15">
            <a:hlinkClick r:id="rId17" action="ppaction://hlinksldjump"/>
          </p:cNvPr>
          <p:cNvSpPr/>
          <p:nvPr/>
        </p:nvSpPr>
        <p:spPr>
          <a:xfrm rot="9243290">
            <a:off x="5180203" y="3422191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объединение 16">
            <a:hlinkClick r:id="rId18" action="ppaction://hlinksldjump"/>
          </p:cNvPr>
          <p:cNvSpPr/>
          <p:nvPr/>
        </p:nvSpPr>
        <p:spPr>
          <a:xfrm rot="8008998">
            <a:off x="5780607" y="3065684"/>
            <a:ext cx="1054520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4592107" y="233761"/>
            <a:ext cx="648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hlinkClick r:id="rId4" action="ppaction://hlinksldjump"/>
              </a:rPr>
              <a:t>1</a:t>
            </a:r>
            <a:endParaRPr lang="ru-RU" sz="8000" dirty="0"/>
          </a:p>
        </p:txBody>
      </p:sp>
      <p:sp>
        <p:nvSpPr>
          <p:cNvPr id="19" name="TextBox 18"/>
          <p:cNvSpPr txBox="1"/>
          <p:nvPr/>
        </p:nvSpPr>
        <p:spPr>
          <a:xfrm rot="19687633">
            <a:off x="3529502" y="519025"/>
            <a:ext cx="6931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hlinkClick r:id="rId3" action="ppaction://hlinksldjump"/>
              </a:rPr>
              <a:t>2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8714082">
            <a:off x="2590810" y="873819"/>
            <a:ext cx="9252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hlinkClick r:id="rId13" action="ppaction://hlinksldjump"/>
              </a:rPr>
              <a:t>3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7726766">
            <a:off x="2316941" y="1996192"/>
            <a:ext cx="456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hlinkClick r:id="rId12" action="ppaction://hlinksldjump"/>
              </a:rPr>
              <a:t>4</a:t>
            </a:r>
            <a:endParaRPr lang="ru-RU" sz="6000" b="1" dirty="0"/>
          </a:p>
        </p:txBody>
      </p:sp>
      <p:sp>
        <p:nvSpPr>
          <p:cNvPr id="23" name="TextBox 22">
            <a:hlinkClick r:id="rId11" action="ppaction://hlinksldjump"/>
          </p:cNvPr>
          <p:cNvSpPr txBox="1"/>
          <p:nvPr/>
        </p:nvSpPr>
        <p:spPr>
          <a:xfrm rot="16028118">
            <a:off x="2133186" y="3115731"/>
            <a:ext cx="3248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hlinkClick r:id="rId11" action="ppaction://hlinksldjump"/>
              </a:rPr>
              <a:t>5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4623971">
            <a:off x="2266910" y="4105275"/>
            <a:ext cx="787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hlinkClick r:id="rId10" action="ppaction://hlinksldjump"/>
              </a:rPr>
              <a:t>6.</a:t>
            </a:r>
            <a:endParaRPr lang="ru-RU" sz="6000" b="1" dirty="0"/>
          </a:p>
        </p:txBody>
      </p:sp>
      <p:sp>
        <p:nvSpPr>
          <p:cNvPr id="25" name="TextBox 24"/>
          <p:cNvSpPr txBox="1"/>
          <p:nvPr/>
        </p:nvSpPr>
        <p:spPr>
          <a:xfrm rot="13378236">
            <a:off x="3199584" y="4867275"/>
            <a:ext cx="396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hlinkClick r:id="rId9" action="ppaction://hlinksldjump"/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1927638">
            <a:off x="4010025" y="5419725"/>
            <a:ext cx="424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hlinkClick r:id="rId8" action="ppaction://hlinksldjump"/>
              </a:rPr>
              <a:t>8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0422258">
            <a:off x="4819832" y="5632281"/>
            <a:ext cx="81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hlinkClick r:id="rId14" action="ppaction://hlinksldjump"/>
              </a:rPr>
              <a:t>9.</a:t>
            </a:r>
            <a:endParaRPr lang="ru-RU" sz="6000" b="1" dirty="0"/>
          </a:p>
        </p:txBody>
      </p:sp>
      <p:sp>
        <p:nvSpPr>
          <p:cNvPr id="28" name="TextBox 27"/>
          <p:cNvSpPr txBox="1"/>
          <p:nvPr/>
        </p:nvSpPr>
        <p:spPr>
          <a:xfrm rot="9128374">
            <a:off x="5718619" y="5559353"/>
            <a:ext cx="896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hlinkClick r:id="rId17" action="ppaction://hlinksldjump"/>
              </a:rPr>
              <a:t>10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8094612">
            <a:off x="6703350" y="4972050"/>
            <a:ext cx="783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hlinkClick r:id="rId18" action="ppaction://hlinksldjump"/>
              </a:rPr>
              <a:t>11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7423513">
            <a:off x="7154704" y="4122938"/>
            <a:ext cx="9315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hlinkClick r:id="rId16" action="ppaction://hlinksldjump"/>
              </a:rPr>
              <a:t>12</a:t>
            </a:r>
            <a:endParaRPr lang="ru-RU" sz="4400" b="1" dirty="0"/>
          </a:p>
        </p:txBody>
      </p:sp>
      <p:sp>
        <p:nvSpPr>
          <p:cNvPr id="31" name="Овал 30">
            <a:hlinkClick r:id="rId19" action="ppaction://hlinksldjump"/>
          </p:cNvPr>
          <p:cNvSpPr/>
          <p:nvPr/>
        </p:nvSpPr>
        <p:spPr>
          <a:xfrm>
            <a:off x="3856979" y="2126783"/>
            <a:ext cx="2409825" cy="242579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334250" y="3143825"/>
            <a:ext cx="915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hlinkClick r:id="rId15" action="ppaction://hlinksldjump"/>
              </a:rPr>
              <a:t>13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0525040">
            <a:off x="7161675" y="2000250"/>
            <a:ext cx="858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hlinkClick r:id="rId7" action="ppaction://hlinksldjump"/>
              </a:rPr>
              <a:t>14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18900881">
            <a:off x="6431731" y="1109525"/>
            <a:ext cx="102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hlinkClick r:id="rId6" action="ppaction://hlinksldjump"/>
              </a:rPr>
              <a:t>15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200117">
            <a:off x="5500051" y="392672"/>
            <a:ext cx="97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hlinkClick r:id="rId5" action="ppaction://hlinksldjump"/>
              </a:rPr>
              <a:t>16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20588" y="2931032"/>
            <a:ext cx="1747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конец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21021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50" y="105460"/>
            <a:ext cx="11925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Сектор 1</a:t>
            </a:r>
          </a:p>
          <a:p>
            <a:pPr algn="ctr"/>
            <a:r>
              <a:rPr lang="ru-RU" sz="5400" b="1" dirty="0">
                <a:solidFill>
                  <a:srgbClr val="FF0000"/>
                </a:solidFill>
              </a:rPr>
              <a:t>Разгадайте короткий ребус    </a:t>
            </a:r>
            <a:r>
              <a:rPr lang="ru-RU" sz="5400" b="1" dirty="0" smtClean="0">
                <a:solidFill>
                  <a:srgbClr val="FF0000"/>
                </a:solidFill>
              </a:rPr>
              <a:t>?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48950" y="628680"/>
            <a:ext cx="419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9175" y="3244334"/>
            <a:ext cx="95630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002060"/>
                </a:solidFill>
              </a:rPr>
              <a:t>Ответ: второстепенный вопрос.</a:t>
            </a:r>
          </a:p>
        </p:txBody>
      </p:sp>
      <p:sp>
        <p:nvSpPr>
          <p:cNvPr id="5" name="Стрелка углом вверх 4">
            <a:hlinkClick r:id="rId2" action="ppaction://hlinksldjump"/>
          </p:cNvPr>
          <p:cNvSpPr/>
          <p:nvPr/>
        </p:nvSpPr>
        <p:spPr>
          <a:xfrm>
            <a:off x="10077450" y="5057775"/>
            <a:ext cx="1333500" cy="1219200"/>
          </a:xfrm>
          <a:prstGeom prst="bentUp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975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727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2</a:t>
            </a:r>
            <a:endParaRPr lang="ru-RU" sz="6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Наташа произнесла истинное утверждение. Алеша повторил его дословно и оно стало ложным. Что сказала Наташа?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970746"/>
            <a:ext cx="12192000" cy="378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500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меня зовут Наташей.</a:t>
            </a:r>
            <a:endParaRPr lang="ru-RU" sz="9600" dirty="0">
              <a:solidFill>
                <a:srgbClr val="92D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972800" y="5421086"/>
            <a:ext cx="1219200" cy="131717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554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2192000" cy="28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3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Отрезок АВ параллелен обоим диаметрам двух полукругов, расположенных, как показано на рисунке, касается меньшего круга и равен 24 см. Чему равна площадь фигуры, окрашенной в красный цвет? (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рисунок 1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577" y="2895473"/>
            <a:ext cx="4377425" cy="24492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9856" y="832012"/>
            <a:ext cx="114844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Ответ: (рисунок 2) Площадь искомой фигуры равна 0,5 R2 – 0,5 r2 = 0,5  (12)2=72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770" y="3572410"/>
            <a:ext cx="5976259" cy="3144075"/>
          </a:xfrm>
          <a:prstGeom prst="rect">
            <a:avLst/>
          </a:prstGeom>
        </p:spPr>
      </p:pic>
      <p:sp>
        <p:nvSpPr>
          <p:cNvPr id="16" name="Стрелка углом вверх 15">
            <a:hlinkClick r:id="rId5" action="ppaction://hlinksldjump"/>
          </p:cNvPr>
          <p:cNvSpPr/>
          <p:nvPr/>
        </p:nvSpPr>
        <p:spPr>
          <a:xfrm>
            <a:off x="10319657" y="5464629"/>
            <a:ext cx="1273629" cy="115388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55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372" y="0"/>
            <a:ext cx="12192000" cy="684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4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Движенья нет, сказал мудрец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бородатый.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смолчал и стал пред ним ходить.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Сильнее бы не мог он возразить;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Хвалили все ответ замысловатый.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Но, господа, забавный случай сей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пример на память мне приводит: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Ведь каждый день пред нами солнце ходит,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ж прав упрямый Галилей.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каких мудрецах идет речь? Каковы их воззрения? </a:t>
            </a:r>
            <a:endParaRPr lang="ru-RU" sz="36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858" y="-119743"/>
            <a:ext cx="12181114" cy="7045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“Мудрец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брадатый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- это древнегреческий философ Зенон Элейский (V в. до н. э.), а его оппонент (“другой”) –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Антисфен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(440 г. до н. э.) или, по другой версии, Диоген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Синопский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гласит предание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Антисфен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взял и прошел расстояние от A до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Греческий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философ Зенон в ряде замечательных парадоксах показал, что движения нет. “Каким образом бегун может покрыть вообще расстояние от А до В?” вопрошал он. Ведь прежде чем пробежать расстояние от А до В, бегун должен преодолеть его половину. Пробежав половину, бегун, прежде чем оказаться у финиша, должен преодолеть половину оставшегося расстояния, т.е. оказаться в точке, отстоящей от А на расстоянии ? всего пути. После этого прежде чем попасть в пункт В, бегун снова должен будет сначала пробежать половину оставшегося расстояния, т. е. дойти до промежуточного финиша в 7/8 (если длину всего пути принять за 1) и т.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Иными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словами бегун должен пробежать расстояние, равное сумме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ряда: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1/2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+ 1/4 +1/8 +1/16 +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Многоточие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означает, что ряд продолжается до бесконечности. Каким образом можно преодолеть бесконечную последовательность отрезков за конечное время?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1244943" y="5802085"/>
            <a:ext cx="947057" cy="104510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6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63286"/>
            <a:ext cx="12192000" cy="3850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5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Имеются 3 одинаковых кубика и линейка. Как без всяких вычислений измерить большую диагональ кубика?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728" y="811356"/>
            <a:ext cx="11854543" cy="2759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расположить их так: (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рисунок 3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После этого линейкой измерить диагональ.</a:t>
            </a:r>
            <a:endParaRPr lang="ru-RU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68" y="3571150"/>
            <a:ext cx="2988346" cy="3098010"/>
          </a:xfrm>
          <a:prstGeom prst="rect">
            <a:avLst/>
          </a:prstGeom>
        </p:spPr>
      </p:pic>
      <p:sp>
        <p:nvSpPr>
          <p:cNvPr id="5" name="Стрелка углом вверх 4">
            <a:hlinkClick r:id="rId4" action="ppaction://hlinksldjump"/>
          </p:cNvPr>
          <p:cNvSpPr/>
          <p:nvPr/>
        </p:nvSpPr>
        <p:spPr>
          <a:xfrm>
            <a:off x="9546771" y="5170714"/>
            <a:ext cx="1502229" cy="12409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39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280</TotalTime>
  <Words>1289</Words>
  <Application>Microsoft Office PowerPoint</Application>
  <PresentationFormat>Широкоэкранный</PresentationFormat>
  <Paragraphs>96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Arabic Typesetting</vt:lpstr>
      <vt:lpstr>Arial</vt:lpstr>
      <vt:lpstr>Calibri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МХА</cp:lastModifiedBy>
  <cp:revision>26</cp:revision>
  <dcterms:created xsi:type="dcterms:W3CDTF">2014-02-21T18:03:10Z</dcterms:created>
  <dcterms:modified xsi:type="dcterms:W3CDTF">2014-02-22T08:36:15Z</dcterms:modified>
</cp:coreProperties>
</file>