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6" r:id="rId2"/>
    <p:sldId id="297" r:id="rId3"/>
    <p:sldId id="289" r:id="rId4"/>
    <p:sldId id="288" r:id="rId5"/>
    <p:sldId id="28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90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91" r:id="rId36"/>
    <p:sldId id="292" r:id="rId37"/>
    <p:sldId id="293" r:id="rId38"/>
    <p:sldId id="294" r:id="rId39"/>
    <p:sldId id="295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СШ" initials="М" lastIdx="0" clrIdx="0">
    <p:extLst>
      <p:ext uri="{19B8F6BF-5375-455C-9EA6-DF929625EA0E}">
        <p15:presenceInfo xmlns:p15="http://schemas.microsoft.com/office/powerpoint/2012/main" userId="МСШ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34" Type="http://schemas.openxmlformats.org/officeDocument/2006/relationships/slide" Target="slide37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33" Type="http://schemas.openxmlformats.org/officeDocument/2006/relationships/slide" Target="slide36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32" Type="http://schemas.openxmlformats.org/officeDocument/2006/relationships/slide" Target="slide35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36" Type="http://schemas.openxmlformats.org/officeDocument/2006/relationships/slide" Target="slide39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slide" Target="slide34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Relationship Id="rId27" Type="http://schemas.openxmlformats.org/officeDocument/2006/relationships/slide" Target="slide30.xml"/><Relationship Id="rId30" Type="http://schemas.openxmlformats.org/officeDocument/2006/relationships/slide" Target="slide33.xml"/><Relationship Id="rId35" Type="http://schemas.openxmlformats.org/officeDocument/2006/relationships/slide" Target="slide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9743"/>
            <a:ext cx="1186542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cs typeface="Arabic Typesetting" panose="03020402040406030203" pitchFamily="66" charset="-78"/>
              </a:rPr>
              <a:t>Республика Дагестан</a:t>
            </a:r>
          </a:p>
          <a:p>
            <a:pPr algn="ctr"/>
            <a:r>
              <a:rPr lang="ru-RU" sz="6600" b="1" dirty="0" err="1" smtClean="0">
                <a:cs typeface="Arabic Typesetting" panose="03020402040406030203" pitchFamily="66" charset="-78"/>
              </a:rPr>
              <a:t>Цунтинский</a:t>
            </a:r>
            <a:r>
              <a:rPr lang="ru-RU" sz="6600" b="1" dirty="0" smtClean="0">
                <a:cs typeface="Arabic Typesetting" panose="03020402040406030203" pitchFamily="66" charset="-78"/>
              </a:rPr>
              <a:t> район сел. </a:t>
            </a:r>
            <a:r>
              <a:rPr lang="ru-RU" sz="6600" b="1" dirty="0" err="1" smtClean="0">
                <a:cs typeface="Arabic Typesetting" panose="03020402040406030203" pitchFamily="66" charset="-78"/>
              </a:rPr>
              <a:t>Мокок</a:t>
            </a:r>
            <a:endParaRPr lang="ru-RU" sz="6600" b="1" dirty="0" smtClean="0">
              <a:cs typeface="Arabic Typesetting" panose="03020402040406030203" pitchFamily="66" charset="-78"/>
            </a:endParaRPr>
          </a:p>
          <a:p>
            <a:pPr algn="ctr"/>
            <a:r>
              <a:rPr lang="ru-RU" sz="6600" b="1" dirty="0" smtClean="0">
                <a:cs typeface="Arabic Typesetting" panose="03020402040406030203" pitchFamily="66" charset="-78"/>
              </a:rPr>
              <a:t>МКОУ «Мококская СОШ им. </a:t>
            </a:r>
            <a:r>
              <a:rPr lang="ru-RU" sz="6600" b="1" dirty="0" err="1" smtClean="0">
                <a:cs typeface="Arabic Typesetting" panose="03020402040406030203" pitchFamily="66" charset="-78"/>
              </a:rPr>
              <a:t>Хайбулаева</a:t>
            </a:r>
            <a:r>
              <a:rPr lang="ru-RU" sz="6600" b="1" dirty="0" smtClean="0">
                <a:cs typeface="Arabic Typesetting" panose="03020402040406030203" pitchFamily="66" charset="-78"/>
              </a:rPr>
              <a:t> С. З.</a:t>
            </a:r>
          </a:p>
          <a:p>
            <a:pPr algn="ctr"/>
            <a:r>
              <a:rPr lang="ru-RU" sz="6600" b="1" dirty="0" smtClean="0">
                <a:cs typeface="Arabic Typesetting" panose="03020402040406030203" pitchFamily="66" charset="-78"/>
              </a:rPr>
              <a:t>Составил: Магомедов </a:t>
            </a:r>
            <a:r>
              <a:rPr lang="ru-RU" sz="6600" b="1" dirty="0" err="1" smtClean="0">
                <a:cs typeface="Arabic Typesetting" panose="03020402040406030203" pitchFamily="66" charset="-78"/>
              </a:rPr>
              <a:t>Халид</a:t>
            </a:r>
            <a:r>
              <a:rPr lang="ru-RU" sz="6600" b="1" dirty="0" smtClean="0">
                <a:cs typeface="Arabic Typesetting" panose="03020402040406030203" pitchFamily="66" charset="-78"/>
              </a:rPr>
              <a:t> </a:t>
            </a:r>
            <a:r>
              <a:rPr lang="ru-RU" sz="6600" b="1" dirty="0" err="1" smtClean="0">
                <a:cs typeface="Arabic Typesetting" panose="03020402040406030203" pitchFamily="66" charset="-78"/>
              </a:rPr>
              <a:t>Ахмедович</a:t>
            </a:r>
            <a:endParaRPr lang="ru-RU" sz="6600" b="1" dirty="0"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433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6. Какая азбука состоит из семи букв</a:t>
            </a:r>
            <a:r>
              <a:rPr lang="en-US" sz="13800" b="1" dirty="0" smtClean="0">
                <a:solidFill>
                  <a:srgbClr val="FF0000"/>
                </a:solidFill>
              </a:rPr>
              <a:t>?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933390"/>
            <a:ext cx="1175385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dirty="0" smtClean="0">
                <a:solidFill>
                  <a:srgbClr val="FFFF00"/>
                </a:solidFill>
              </a:rPr>
              <a:t>Алфавит</a:t>
            </a:r>
            <a:endParaRPr lang="ru-RU" sz="239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72143" y="5703653"/>
            <a:ext cx="1164771" cy="9584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6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09575"/>
            <a:ext cx="12192000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dirty="0" smtClean="0">
                <a:solidFill>
                  <a:srgbClr val="FF0000"/>
                </a:solidFill>
              </a:rPr>
              <a:t>7. В каком слове сорок гласных</a:t>
            </a:r>
            <a:r>
              <a:rPr lang="en-US" sz="16600" b="1" dirty="0" smtClean="0">
                <a:solidFill>
                  <a:srgbClr val="FF0000"/>
                </a:solidFill>
              </a:rPr>
              <a:t>?</a:t>
            </a:r>
            <a:r>
              <a:rPr lang="ru-RU" sz="16600" b="1" dirty="0" smtClean="0">
                <a:solidFill>
                  <a:srgbClr val="FF0000"/>
                </a:solidFill>
              </a:rPr>
              <a:t> </a:t>
            </a:r>
            <a:endParaRPr lang="ru-RU" sz="16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6350" y="1175657"/>
            <a:ext cx="1060132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00" b="1" dirty="0" smtClean="0">
                <a:solidFill>
                  <a:srgbClr val="FFFF00"/>
                </a:solidFill>
              </a:rPr>
              <a:t>Сорока</a:t>
            </a:r>
            <a:endParaRPr lang="ru-RU" sz="239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15686" y="5736771"/>
            <a:ext cx="1306285" cy="10450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5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126" y="-504825"/>
            <a:ext cx="11953874" cy="752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8</a:t>
            </a:r>
            <a:r>
              <a:rPr lang="ru-RU" sz="11500" b="1" dirty="0" smtClean="0">
                <a:solidFill>
                  <a:srgbClr val="FF0000"/>
                </a:solidFill>
              </a:rPr>
              <a:t>. Что мы слышим в конце перемены и вначале урока</a:t>
            </a:r>
            <a:r>
              <a:rPr lang="en-US" sz="11500" b="1" dirty="0" smtClean="0">
                <a:solidFill>
                  <a:srgbClr val="FF0000"/>
                </a:solidFill>
              </a:rPr>
              <a:t>?</a:t>
            </a:r>
            <a:r>
              <a:rPr lang="ru-RU" sz="11500" b="1" dirty="0" smtClean="0">
                <a:solidFill>
                  <a:srgbClr val="FF0000"/>
                </a:solidFill>
              </a:rPr>
              <a:t> 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26" y="2347555"/>
            <a:ext cx="121920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FF00"/>
                </a:solidFill>
              </a:rPr>
              <a:t>Гласные звуки </a:t>
            </a:r>
            <a:endParaRPr lang="ru-RU" sz="138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38126" y="4702629"/>
            <a:ext cx="1198788" cy="13280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8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9. Что в середине капусты</a:t>
            </a:r>
            <a:r>
              <a:rPr lang="en-US" sz="13800" b="1" dirty="0" smtClean="0">
                <a:solidFill>
                  <a:srgbClr val="FF0000"/>
                </a:solidFill>
              </a:rPr>
              <a:t>?</a:t>
            </a:r>
            <a:r>
              <a:rPr lang="ru-RU" sz="13800" b="1" dirty="0" smtClean="0">
                <a:solidFill>
                  <a:srgbClr val="FF0000"/>
                </a:solidFill>
              </a:rPr>
              <a:t> </a:t>
            </a:r>
            <a:endParaRPr lang="ru-RU" sz="13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7045" y="1977118"/>
            <a:ext cx="1173791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dirty="0" smtClean="0">
                <a:solidFill>
                  <a:srgbClr val="FFFF00"/>
                </a:solidFill>
              </a:rPr>
              <a:t> </a:t>
            </a:r>
            <a:r>
              <a:rPr lang="ru-RU" sz="23900" b="1" dirty="0">
                <a:solidFill>
                  <a:srgbClr val="FFFF00"/>
                </a:solidFill>
              </a:rPr>
              <a:t>Буква У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91886" y="5366657"/>
            <a:ext cx="1709057" cy="14042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8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92942"/>
            <a:ext cx="12192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10. Во время грозы мы наблюдаем молнию и гром. А что вы слышите между ними</a:t>
            </a:r>
            <a:r>
              <a:rPr lang="en-US" sz="9600" b="1" dirty="0" smtClean="0">
                <a:solidFill>
                  <a:srgbClr val="FF0000"/>
                </a:solidFill>
              </a:rPr>
              <a:t>? 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2689" y="1366739"/>
            <a:ext cx="121920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700" b="1" dirty="0">
                <a:solidFill>
                  <a:srgbClr val="FFFF00"/>
                </a:solidFill>
              </a:rPr>
              <a:t>Звук </a:t>
            </a:r>
            <a:r>
              <a:rPr lang="ru-RU" sz="28700" b="1" dirty="0" smtClean="0">
                <a:solidFill>
                  <a:srgbClr val="FFFF00"/>
                </a:solidFill>
              </a:rPr>
              <a:t>И</a:t>
            </a:r>
            <a:endParaRPr lang="ru-RU" sz="287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92689" y="5976257"/>
            <a:ext cx="1192568" cy="7946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43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11. Как, не изменяя ни одного звука, а лишь меняя их местами, превратить кочегара в её рабочий инструмент</a:t>
            </a:r>
            <a:r>
              <a:rPr lang="en-US" sz="88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575" y="-292389"/>
            <a:ext cx="1219200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900" b="1" dirty="0" smtClean="0">
                <a:solidFill>
                  <a:srgbClr val="FFFF00"/>
                </a:solidFill>
              </a:rPr>
              <a:t>Коче</a:t>
            </a:r>
            <a:r>
              <a:rPr lang="ru-RU" sz="23900" b="1" dirty="0">
                <a:solidFill>
                  <a:srgbClr val="FFFF00"/>
                </a:solidFill>
              </a:rPr>
              <a:t>га</a:t>
            </a:r>
            <a:r>
              <a:rPr lang="ru-RU" sz="23900" b="1" dirty="0" smtClean="0">
                <a:solidFill>
                  <a:srgbClr val="FFFF00"/>
                </a:solidFill>
              </a:rPr>
              <a:t>р-кочерга</a:t>
            </a:r>
            <a:endParaRPr lang="ru-RU" sz="239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85057" y="3058886"/>
            <a:ext cx="1066800" cy="13280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77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6571" y="289249"/>
            <a:ext cx="1169125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Из какой посуды ничего нельзя есть?</a:t>
            </a:r>
            <a:endParaRPr lang="ru-RU" sz="1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" y="-3140"/>
            <a:ext cx="11753849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пустой</a:t>
            </a:r>
            <a:endParaRPr lang="ru-RU" sz="199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326571" y="4637314"/>
            <a:ext cx="1143000" cy="1576633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26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943" y="-240264"/>
            <a:ext cx="1173791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Когда в пустом кармане что-нибудь есть?</a:t>
            </a:r>
            <a:endParaRPr lang="ru-RU" sz="1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268" y="0"/>
            <a:ext cx="1160553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кармане есть дырка.</a:t>
            </a:r>
            <a:endParaRPr lang="ru-RU" sz="8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33400" y="4746171"/>
            <a:ext cx="1513114" cy="1717137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7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76" y="-182530"/>
            <a:ext cx="12008497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На какое дерево садится ворона после дождя?</a:t>
            </a:r>
            <a:endParaRPr lang="ru-RU" sz="115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975" y="1071271"/>
            <a:ext cx="1200849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мокрое дерево.</a:t>
            </a:r>
            <a:endParaRPr lang="ru-RU" sz="1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70114" y="4833257"/>
            <a:ext cx="1404257" cy="1730829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62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76" y="102637"/>
            <a:ext cx="12008497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Может ли страус назвать себя птицей?</a:t>
            </a:r>
            <a:endParaRPr lang="ru-RU" sz="13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7024" y="-345038"/>
            <a:ext cx="1171575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Нет, он не может говорить.</a:t>
            </a:r>
            <a:endParaRPr lang="ru-RU" sz="13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297024" y="4223657"/>
            <a:ext cx="1314062" cy="1208314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3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629" y="2177143"/>
            <a:ext cx="1193074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spc="-150" dirty="0" smtClean="0">
                <a:solidFill>
                  <a:srgbClr val="FFFF00"/>
                </a:solidFill>
                <a:cs typeface="Arabic Typesetting" panose="03020402040406030203" pitchFamily="66" charset="-78"/>
              </a:rPr>
              <a:t>Воспитательное мероприятие </a:t>
            </a:r>
            <a:endParaRPr lang="ru-RU" sz="11500" b="1" spc="-150" dirty="0">
              <a:solidFill>
                <a:srgbClr val="FFFF00"/>
              </a:solidFill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697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522" y="186613"/>
            <a:ext cx="1195251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Каких камней нет ни в одном море?</a:t>
            </a:r>
            <a:endParaRPr lang="ru-RU" sz="13800" b="1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522" y="640913"/>
            <a:ext cx="1156062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9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Сухих камней.</a:t>
            </a:r>
            <a:endParaRPr lang="ru-RU" sz="199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81000" y="640913"/>
            <a:ext cx="1545771" cy="1873687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17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967" y="37319"/>
            <a:ext cx="11952515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Сколько горошин входит в стакан?</a:t>
            </a:r>
            <a:endParaRPr lang="ru-RU" sz="1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6455" y="989954"/>
            <a:ext cx="9825135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Нисколько, горошины не ходят.</a:t>
            </a:r>
            <a:endParaRPr lang="ru-RU" sz="115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609600" y="5029200"/>
            <a:ext cx="1643743" cy="136223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27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967" y="200605"/>
            <a:ext cx="1195251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 +3 бала.</a:t>
            </a:r>
            <a:endParaRPr lang="ru-RU" sz="19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740229" y="4299857"/>
            <a:ext cx="1524000" cy="171994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298" y="37320"/>
            <a:ext cx="119431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 В люстре горело 3 лампочки. Одну погасили. Сколько лампочек осталось?</a:t>
            </a:r>
            <a:endParaRPr lang="ru-RU" sz="9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7012" y="-408956"/>
            <a:ext cx="10319657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13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2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55171" y="5845629"/>
            <a:ext cx="1469572" cy="1012371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2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76" y="111967"/>
            <a:ext cx="120178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 Какое колесо не вращается при спуске горы?</a:t>
            </a:r>
            <a:endParaRPr lang="ru-RU" sz="1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0588" y="1126918"/>
            <a:ext cx="1165393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Запасное.</a:t>
            </a:r>
            <a:endParaRPr lang="ru-RU" sz="19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883229" y="5744278"/>
            <a:ext cx="1665514" cy="9830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2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967" y="-221796"/>
            <a:ext cx="11971176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 Какой полуостров жалуется на свою величину?</a:t>
            </a:r>
            <a:endParaRPr lang="ru-RU" sz="115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358" y="741330"/>
            <a:ext cx="11892642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Я-мал.</a:t>
            </a:r>
            <a:endParaRPr lang="ru-RU" sz="287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91886" y="5148943"/>
            <a:ext cx="1611085" cy="130628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45" y="-620874"/>
            <a:ext cx="12027159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 Какой город летает?</a:t>
            </a:r>
            <a:endParaRPr lang="ru-RU" sz="16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79224"/>
            <a:ext cx="1194940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Орёл.</a:t>
            </a:r>
            <a:endParaRPr lang="ru-RU" sz="34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61257" y="5061857"/>
            <a:ext cx="1545772" cy="137160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70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06" y="-77174"/>
            <a:ext cx="11971176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 Название самого раннего цветка, антоним - забывалка.</a:t>
            </a:r>
            <a:endParaRPr lang="ru-RU" sz="11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572" y="2080726"/>
            <a:ext cx="1133669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Незабудка.</a:t>
            </a:r>
            <a:endParaRPr lang="ru-RU" sz="1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93306" y="5388429"/>
            <a:ext cx="1539551" cy="129540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34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775" y="76200"/>
            <a:ext cx="1198245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 Может ли в слове быть сто буква?</a:t>
            </a:r>
            <a:endParaRPr lang="ru-RU" sz="13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775" y="813375"/>
            <a:ext cx="1198245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100л, 100п, 100г, 100н</a:t>
            </a:r>
            <a:endParaRPr lang="ru-RU" sz="16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39486" y="5040086"/>
            <a:ext cx="1230085" cy="1499422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1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50" y="-85725"/>
            <a:ext cx="11934825" cy="894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 В названии какого дня недели есть двойная согласная?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1" y="1782157"/>
            <a:ext cx="11801474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9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Суббота.</a:t>
            </a:r>
            <a:endParaRPr lang="ru-RU" sz="199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685800" y="5159829"/>
            <a:ext cx="1404257" cy="15566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5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5943" y="-609600"/>
            <a:ext cx="11800114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i="1" dirty="0" smtClean="0">
                <a:solidFill>
                  <a:srgbClr val="FF0000"/>
                </a:solidFill>
              </a:rPr>
              <a:t>Поле удачи</a:t>
            </a:r>
            <a:endParaRPr lang="ru-RU" sz="239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" y="-57150"/>
            <a:ext cx="119634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26. Какое государство можно носить на голове?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1390590"/>
            <a:ext cx="1163954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Панама.</a:t>
            </a:r>
            <a:endParaRPr lang="ru-RU" sz="23900" b="1" i="1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881743" y="5410200"/>
            <a:ext cx="1469571" cy="1284514"/>
          </a:xfrm>
          <a:prstGeom prst="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07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-313194"/>
            <a:ext cx="1198245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27. Какая числительная приказывает тереть?</a:t>
            </a:r>
            <a:endParaRPr lang="ru-RU" sz="11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762000"/>
            <a:ext cx="9344025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7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Три.</a:t>
            </a:r>
            <a:endParaRPr lang="ru-RU" sz="287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22514" y="5061857"/>
            <a:ext cx="1611086" cy="13607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17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350" y="123825"/>
            <a:ext cx="1194435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 Какая змея бывает наречием?</a:t>
            </a:r>
            <a:endParaRPr lang="ru-RU" sz="13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950" y="-838200"/>
            <a:ext cx="8667750" cy="12803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13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Уж.</a:t>
            </a:r>
            <a:endParaRPr lang="ru-RU" sz="413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217714" y="3298371"/>
            <a:ext cx="1262743" cy="21118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2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" y="-97971"/>
            <a:ext cx="11164389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 На что похожа половина яблока?</a:t>
            </a:r>
            <a:endParaRPr lang="ru-RU" sz="115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897" y="370658"/>
            <a:ext cx="1170840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другую половину.</a:t>
            </a:r>
            <a:endParaRPr lang="ru-RU" sz="1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лево 1">
            <a:hlinkClick r:id="rId2" action="ppaction://hlinksldjump"/>
          </p:cNvPr>
          <p:cNvSpPr/>
          <p:nvPr/>
        </p:nvSpPr>
        <p:spPr>
          <a:xfrm>
            <a:off x="413657" y="2699657"/>
            <a:ext cx="1186543" cy="140425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08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78" y="121920"/>
            <a:ext cx="11033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 Катался мячом, пока не стал носком?</a:t>
            </a:r>
            <a:endParaRPr lang="ru-RU" sz="12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3807" y="783772"/>
            <a:ext cx="10685416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Клубок.</a:t>
            </a:r>
            <a:endParaRPr lang="ru-RU" sz="239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13807" y="5754231"/>
            <a:ext cx="1445622" cy="98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11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1" y="1308463"/>
            <a:ext cx="110337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 бала</a:t>
            </a:r>
            <a:endParaRPr lang="ru-RU" sz="25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13807" y="5754231"/>
            <a:ext cx="1445622" cy="98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15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1" y="1308463"/>
            <a:ext cx="110337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 бала</a:t>
            </a:r>
            <a:endParaRPr lang="ru-RU" sz="25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13807" y="5754231"/>
            <a:ext cx="1445622" cy="98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63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1" y="1308463"/>
            <a:ext cx="1103376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 бала</a:t>
            </a:r>
            <a:endParaRPr lang="ru-RU" sz="250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13807" y="5754231"/>
            <a:ext cx="1445622" cy="98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4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1" y="1308463"/>
            <a:ext cx="110337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 балл</a:t>
            </a:r>
            <a:endParaRPr lang="ru-RU" sz="208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13807" y="5754231"/>
            <a:ext cx="1445622" cy="98402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8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407" y="873035"/>
            <a:ext cx="1103376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3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игру!</a:t>
            </a:r>
            <a:endParaRPr lang="ru-RU" sz="173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5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емиугольник 2"/>
          <p:cNvSpPr/>
          <p:nvPr/>
        </p:nvSpPr>
        <p:spPr>
          <a:xfrm>
            <a:off x="533400" y="457200"/>
            <a:ext cx="1012371" cy="881743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" action="ppaction://hlinksldjump"/>
              </a:rPr>
              <a:t>1</a:t>
            </a:r>
            <a:endParaRPr lang="ru-RU" sz="7200" b="1" dirty="0"/>
          </a:p>
        </p:txBody>
      </p:sp>
      <p:sp>
        <p:nvSpPr>
          <p:cNvPr id="4" name="Семиугольник 3"/>
          <p:cNvSpPr/>
          <p:nvPr/>
        </p:nvSpPr>
        <p:spPr>
          <a:xfrm>
            <a:off x="533400" y="1632857"/>
            <a:ext cx="1121229" cy="90351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3" action="ppaction://hlinksldjump"/>
              </a:rPr>
              <a:t>2</a:t>
            </a:r>
            <a:endParaRPr lang="ru-RU" sz="6600" b="1" dirty="0"/>
          </a:p>
        </p:txBody>
      </p:sp>
      <p:sp>
        <p:nvSpPr>
          <p:cNvPr id="5" name="Семиугольник 4"/>
          <p:cNvSpPr/>
          <p:nvPr/>
        </p:nvSpPr>
        <p:spPr>
          <a:xfrm>
            <a:off x="533400" y="2873829"/>
            <a:ext cx="1208314" cy="9906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4" action="ppaction://hlinksldjump"/>
              </a:rPr>
              <a:t>3</a:t>
            </a:r>
            <a:endParaRPr lang="ru-RU" sz="7200" b="1" dirty="0"/>
          </a:p>
        </p:txBody>
      </p:sp>
      <p:sp>
        <p:nvSpPr>
          <p:cNvPr id="6" name="Семиугольник 5"/>
          <p:cNvSpPr/>
          <p:nvPr/>
        </p:nvSpPr>
        <p:spPr>
          <a:xfrm>
            <a:off x="653143" y="4125686"/>
            <a:ext cx="1230086" cy="10668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5" action="ppaction://hlinksldjump"/>
              </a:rPr>
              <a:t>4</a:t>
            </a:r>
            <a:endParaRPr lang="ru-RU" sz="8000" b="1" dirty="0"/>
          </a:p>
        </p:txBody>
      </p:sp>
      <p:sp>
        <p:nvSpPr>
          <p:cNvPr id="8" name="Семиугольник 7"/>
          <p:cNvSpPr/>
          <p:nvPr/>
        </p:nvSpPr>
        <p:spPr>
          <a:xfrm>
            <a:off x="533400" y="5606143"/>
            <a:ext cx="1349829" cy="105591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6" action="ppaction://hlinksldjump"/>
              </a:rPr>
              <a:t>5</a:t>
            </a:r>
            <a:endParaRPr lang="ru-RU" sz="8000" b="1" dirty="0"/>
          </a:p>
        </p:txBody>
      </p:sp>
      <p:sp>
        <p:nvSpPr>
          <p:cNvPr id="9" name="Семиугольник 8"/>
          <p:cNvSpPr/>
          <p:nvPr/>
        </p:nvSpPr>
        <p:spPr>
          <a:xfrm>
            <a:off x="2057400" y="348343"/>
            <a:ext cx="1143000" cy="9906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7" action="ppaction://hlinksldjump"/>
              </a:rPr>
              <a:t>6</a:t>
            </a:r>
            <a:endParaRPr lang="ru-RU" sz="8000" b="1" dirty="0"/>
          </a:p>
        </p:txBody>
      </p:sp>
      <p:sp>
        <p:nvSpPr>
          <p:cNvPr id="10" name="Семиугольник 9"/>
          <p:cNvSpPr/>
          <p:nvPr/>
        </p:nvSpPr>
        <p:spPr>
          <a:xfrm>
            <a:off x="2057400" y="1600200"/>
            <a:ext cx="1143000" cy="936171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8" action="ppaction://hlinksldjump"/>
              </a:rPr>
              <a:t>7</a:t>
            </a:r>
            <a:endParaRPr lang="ru-RU" sz="8000" b="1" dirty="0"/>
          </a:p>
        </p:txBody>
      </p:sp>
      <p:sp>
        <p:nvSpPr>
          <p:cNvPr id="11" name="Семиугольник 10"/>
          <p:cNvSpPr/>
          <p:nvPr/>
        </p:nvSpPr>
        <p:spPr>
          <a:xfrm>
            <a:off x="2155371" y="2950029"/>
            <a:ext cx="1045029" cy="9144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9" action="ppaction://hlinksldjump"/>
              </a:rPr>
              <a:t>8</a:t>
            </a:r>
            <a:endParaRPr lang="ru-RU" sz="8000" b="1" dirty="0"/>
          </a:p>
        </p:txBody>
      </p:sp>
      <p:sp>
        <p:nvSpPr>
          <p:cNvPr id="12" name="Семиугольник 11"/>
          <p:cNvSpPr/>
          <p:nvPr/>
        </p:nvSpPr>
        <p:spPr>
          <a:xfrm>
            <a:off x="2166255" y="4191001"/>
            <a:ext cx="1045028" cy="9144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hlinkClick r:id="rId10" action="ppaction://hlinksldjump"/>
              </a:rPr>
              <a:t>9</a:t>
            </a:r>
            <a:endParaRPr lang="ru-RU" sz="8000" b="1" dirty="0"/>
          </a:p>
        </p:txBody>
      </p:sp>
      <p:sp>
        <p:nvSpPr>
          <p:cNvPr id="13" name="Семиугольник 12"/>
          <p:cNvSpPr/>
          <p:nvPr/>
        </p:nvSpPr>
        <p:spPr>
          <a:xfrm>
            <a:off x="2024737" y="5508169"/>
            <a:ext cx="1306288" cy="113211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11" action="ppaction://hlinksldjump"/>
              </a:rPr>
              <a:t>10</a:t>
            </a:r>
            <a:endParaRPr lang="ru-RU" sz="6600" b="1" dirty="0"/>
          </a:p>
        </p:txBody>
      </p:sp>
      <p:sp>
        <p:nvSpPr>
          <p:cNvPr id="14" name="Семиугольник 13"/>
          <p:cNvSpPr/>
          <p:nvPr/>
        </p:nvSpPr>
        <p:spPr>
          <a:xfrm>
            <a:off x="3592283" y="195943"/>
            <a:ext cx="1295400" cy="1121228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12" action="ppaction://hlinksldjump"/>
              </a:rPr>
              <a:t>11</a:t>
            </a:r>
            <a:endParaRPr lang="ru-RU" sz="6600" b="1" dirty="0"/>
          </a:p>
        </p:txBody>
      </p:sp>
      <p:sp>
        <p:nvSpPr>
          <p:cNvPr id="15" name="Семиугольник 14"/>
          <p:cNvSpPr/>
          <p:nvPr/>
        </p:nvSpPr>
        <p:spPr>
          <a:xfrm>
            <a:off x="3559625" y="1469567"/>
            <a:ext cx="1393374" cy="1110343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13" action="ppaction://hlinksldjump"/>
              </a:rPr>
              <a:t>12</a:t>
            </a:r>
            <a:endParaRPr lang="ru-RU" sz="7200" b="1" dirty="0"/>
          </a:p>
        </p:txBody>
      </p:sp>
      <p:sp>
        <p:nvSpPr>
          <p:cNvPr id="16" name="Семиугольник 15"/>
          <p:cNvSpPr/>
          <p:nvPr/>
        </p:nvSpPr>
        <p:spPr>
          <a:xfrm>
            <a:off x="3603169" y="2775858"/>
            <a:ext cx="1360714" cy="1175657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14" action="ppaction://hlinksldjump"/>
              </a:rPr>
              <a:t>13</a:t>
            </a:r>
            <a:endParaRPr lang="ru-RU" sz="6600" b="1" dirty="0"/>
          </a:p>
        </p:txBody>
      </p:sp>
      <p:sp>
        <p:nvSpPr>
          <p:cNvPr id="17" name="Семиугольник 16"/>
          <p:cNvSpPr/>
          <p:nvPr/>
        </p:nvSpPr>
        <p:spPr>
          <a:xfrm>
            <a:off x="3570514" y="4158343"/>
            <a:ext cx="1393371" cy="1121228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15" action="ppaction://hlinksldjump"/>
              </a:rPr>
              <a:t>14</a:t>
            </a:r>
            <a:endParaRPr lang="ru-RU" sz="7200" b="1" dirty="0"/>
          </a:p>
        </p:txBody>
      </p:sp>
      <p:sp>
        <p:nvSpPr>
          <p:cNvPr id="18" name="Семиугольник 17"/>
          <p:cNvSpPr/>
          <p:nvPr/>
        </p:nvSpPr>
        <p:spPr>
          <a:xfrm>
            <a:off x="3559625" y="5399315"/>
            <a:ext cx="1491345" cy="1175657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16" action="ppaction://hlinksldjump"/>
              </a:rPr>
              <a:t>15</a:t>
            </a:r>
            <a:endParaRPr lang="ru-RU" sz="7200" b="1" dirty="0"/>
          </a:p>
        </p:txBody>
      </p:sp>
      <p:sp>
        <p:nvSpPr>
          <p:cNvPr id="19" name="Семиугольник 18"/>
          <p:cNvSpPr/>
          <p:nvPr/>
        </p:nvSpPr>
        <p:spPr>
          <a:xfrm>
            <a:off x="5246914" y="152399"/>
            <a:ext cx="1469572" cy="112122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17" action="ppaction://hlinksldjump"/>
              </a:rPr>
              <a:t>16</a:t>
            </a:r>
            <a:endParaRPr lang="ru-RU" sz="7200" b="1" dirty="0"/>
          </a:p>
        </p:txBody>
      </p:sp>
      <p:sp>
        <p:nvSpPr>
          <p:cNvPr id="20" name="Семиугольник 19"/>
          <p:cNvSpPr/>
          <p:nvPr/>
        </p:nvSpPr>
        <p:spPr>
          <a:xfrm>
            <a:off x="5366656" y="1415138"/>
            <a:ext cx="1306286" cy="1175658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18" action="ppaction://hlinksldjump"/>
              </a:rPr>
              <a:t>17</a:t>
            </a:r>
            <a:endParaRPr lang="ru-RU" sz="6600" b="1" dirty="0"/>
          </a:p>
        </p:txBody>
      </p:sp>
      <p:sp>
        <p:nvSpPr>
          <p:cNvPr id="21" name="Семиугольник 20"/>
          <p:cNvSpPr/>
          <p:nvPr/>
        </p:nvSpPr>
        <p:spPr>
          <a:xfrm>
            <a:off x="5236026" y="2667002"/>
            <a:ext cx="1567543" cy="124097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19" action="ppaction://hlinksldjump"/>
              </a:rPr>
              <a:t>18</a:t>
            </a:r>
            <a:endParaRPr lang="ru-RU" sz="7200" b="1" dirty="0"/>
          </a:p>
        </p:txBody>
      </p:sp>
      <p:sp>
        <p:nvSpPr>
          <p:cNvPr id="22" name="Семиугольник 21"/>
          <p:cNvSpPr/>
          <p:nvPr/>
        </p:nvSpPr>
        <p:spPr>
          <a:xfrm>
            <a:off x="5148943" y="3995055"/>
            <a:ext cx="1665514" cy="1317168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0" action="ppaction://hlinksldjump"/>
              </a:rPr>
              <a:t>19</a:t>
            </a:r>
            <a:endParaRPr lang="ru-RU" sz="7200" b="1" dirty="0"/>
          </a:p>
        </p:txBody>
      </p:sp>
      <p:sp>
        <p:nvSpPr>
          <p:cNvPr id="23" name="Семиугольник 22"/>
          <p:cNvSpPr/>
          <p:nvPr/>
        </p:nvSpPr>
        <p:spPr>
          <a:xfrm>
            <a:off x="5116285" y="5366656"/>
            <a:ext cx="1676401" cy="1262745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1" action="ppaction://hlinksldjump"/>
              </a:rPr>
              <a:t>20</a:t>
            </a:r>
            <a:endParaRPr lang="ru-RU" sz="7200" b="1" dirty="0"/>
          </a:p>
        </p:txBody>
      </p:sp>
      <p:sp>
        <p:nvSpPr>
          <p:cNvPr id="2" name="Семиугольник 1"/>
          <p:cNvSpPr/>
          <p:nvPr/>
        </p:nvSpPr>
        <p:spPr>
          <a:xfrm>
            <a:off x="6988627" y="152399"/>
            <a:ext cx="1404257" cy="1219195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2" action="ppaction://hlinksldjump"/>
              </a:rPr>
              <a:t>21</a:t>
            </a:r>
            <a:endParaRPr lang="ru-RU" sz="7200" b="1" dirty="0"/>
          </a:p>
        </p:txBody>
      </p:sp>
      <p:sp>
        <p:nvSpPr>
          <p:cNvPr id="7" name="Семиугольник 6"/>
          <p:cNvSpPr/>
          <p:nvPr/>
        </p:nvSpPr>
        <p:spPr>
          <a:xfrm>
            <a:off x="6977740" y="1469568"/>
            <a:ext cx="1393372" cy="1175658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3" action="ppaction://hlinksldjump"/>
              </a:rPr>
              <a:t>22</a:t>
            </a:r>
            <a:endParaRPr lang="ru-RU" sz="7200" b="1" dirty="0"/>
          </a:p>
        </p:txBody>
      </p:sp>
      <p:sp>
        <p:nvSpPr>
          <p:cNvPr id="24" name="Семиугольник 23"/>
          <p:cNvSpPr/>
          <p:nvPr/>
        </p:nvSpPr>
        <p:spPr>
          <a:xfrm>
            <a:off x="6901543" y="2754085"/>
            <a:ext cx="1556657" cy="1251857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4" action="ppaction://hlinksldjump"/>
              </a:rPr>
              <a:t>23</a:t>
            </a:r>
            <a:endParaRPr lang="ru-RU" sz="7200" b="1" dirty="0"/>
          </a:p>
        </p:txBody>
      </p:sp>
      <p:sp>
        <p:nvSpPr>
          <p:cNvPr id="25" name="Семиугольник 24"/>
          <p:cNvSpPr/>
          <p:nvPr/>
        </p:nvSpPr>
        <p:spPr>
          <a:xfrm>
            <a:off x="6988628" y="4049486"/>
            <a:ext cx="1240972" cy="1208312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25" action="ppaction://hlinksldjump"/>
              </a:rPr>
              <a:t>24</a:t>
            </a:r>
            <a:endParaRPr lang="ru-RU" sz="6000" b="1" dirty="0"/>
          </a:p>
        </p:txBody>
      </p:sp>
      <p:sp>
        <p:nvSpPr>
          <p:cNvPr id="26" name="Семиугольник 25"/>
          <p:cNvSpPr/>
          <p:nvPr/>
        </p:nvSpPr>
        <p:spPr>
          <a:xfrm>
            <a:off x="6912429" y="5410195"/>
            <a:ext cx="1491342" cy="125186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6" action="ppaction://hlinksldjump"/>
              </a:rPr>
              <a:t>25</a:t>
            </a:r>
            <a:endParaRPr lang="ru-RU" sz="7200" b="1" dirty="0"/>
          </a:p>
        </p:txBody>
      </p:sp>
      <p:sp>
        <p:nvSpPr>
          <p:cNvPr id="27" name="Семиугольник 26"/>
          <p:cNvSpPr/>
          <p:nvPr/>
        </p:nvSpPr>
        <p:spPr>
          <a:xfrm>
            <a:off x="8632372" y="65315"/>
            <a:ext cx="1295400" cy="1251857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27" action="ppaction://hlinksldjump"/>
              </a:rPr>
              <a:t>26</a:t>
            </a:r>
            <a:endParaRPr lang="ru-RU" sz="6600" b="1" dirty="0"/>
          </a:p>
        </p:txBody>
      </p:sp>
      <p:sp>
        <p:nvSpPr>
          <p:cNvPr id="28" name="Семиугольник 27"/>
          <p:cNvSpPr/>
          <p:nvPr/>
        </p:nvSpPr>
        <p:spPr>
          <a:xfrm>
            <a:off x="8567056" y="1469568"/>
            <a:ext cx="1458685" cy="1349829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8" action="ppaction://hlinksldjump"/>
              </a:rPr>
              <a:t>27</a:t>
            </a:r>
            <a:endParaRPr lang="ru-RU" sz="7200" b="1" dirty="0"/>
          </a:p>
        </p:txBody>
      </p:sp>
      <p:sp>
        <p:nvSpPr>
          <p:cNvPr id="29" name="Семиугольник 28"/>
          <p:cNvSpPr/>
          <p:nvPr/>
        </p:nvSpPr>
        <p:spPr>
          <a:xfrm>
            <a:off x="8588828" y="2971798"/>
            <a:ext cx="1600200" cy="1404257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29" action="ppaction://hlinksldjump"/>
              </a:rPr>
              <a:t>28</a:t>
            </a:r>
            <a:endParaRPr lang="ru-RU" sz="7200" b="1" dirty="0"/>
          </a:p>
        </p:txBody>
      </p:sp>
      <p:sp>
        <p:nvSpPr>
          <p:cNvPr id="30" name="Семиугольник 29"/>
          <p:cNvSpPr/>
          <p:nvPr/>
        </p:nvSpPr>
        <p:spPr>
          <a:xfrm>
            <a:off x="8414657" y="4539342"/>
            <a:ext cx="1600200" cy="141514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30" action="ppaction://hlinksldjump"/>
              </a:rPr>
              <a:t>29</a:t>
            </a:r>
            <a:endParaRPr lang="ru-RU" sz="7200" b="1" dirty="0"/>
          </a:p>
        </p:txBody>
      </p:sp>
      <p:sp>
        <p:nvSpPr>
          <p:cNvPr id="31" name="Семиугольник 30"/>
          <p:cNvSpPr/>
          <p:nvPr/>
        </p:nvSpPr>
        <p:spPr>
          <a:xfrm>
            <a:off x="10286999" y="141513"/>
            <a:ext cx="1415143" cy="127362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31" action="ppaction://hlinksldjump"/>
              </a:rPr>
              <a:t>30</a:t>
            </a:r>
            <a:endParaRPr lang="ru-RU" sz="7200" b="1" dirty="0"/>
          </a:p>
        </p:txBody>
      </p:sp>
      <p:sp>
        <p:nvSpPr>
          <p:cNvPr id="32" name="Семиугольник 31"/>
          <p:cNvSpPr/>
          <p:nvPr/>
        </p:nvSpPr>
        <p:spPr>
          <a:xfrm>
            <a:off x="10472057" y="1752600"/>
            <a:ext cx="1524000" cy="1197429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32" action="ppaction://hlinksldjump"/>
              </a:rPr>
              <a:t>31</a:t>
            </a:r>
            <a:endParaRPr lang="ru-RU" sz="7200" b="1" dirty="0"/>
          </a:p>
        </p:txBody>
      </p:sp>
      <p:sp>
        <p:nvSpPr>
          <p:cNvPr id="33" name="Семиугольник 32"/>
          <p:cNvSpPr/>
          <p:nvPr/>
        </p:nvSpPr>
        <p:spPr>
          <a:xfrm>
            <a:off x="10374088" y="3015344"/>
            <a:ext cx="1589312" cy="1186541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33" action="ppaction://hlinksldjump"/>
              </a:rPr>
              <a:t>32</a:t>
            </a:r>
            <a:endParaRPr lang="ru-RU" sz="6600" b="1" dirty="0"/>
          </a:p>
        </p:txBody>
      </p:sp>
      <p:sp>
        <p:nvSpPr>
          <p:cNvPr id="34" name="Семиугольник 33"/>
          <p:cNvSpPr/>
          <p:nvPr/>
        </p:nvSpPr>
        <p:spPr>
          <a:xfrm>
            <a:off x="10058399" y="4201885"/>
            <a:ext cx="1349829" cy="1132114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hlinkClick r:id="rId34" action="ppaction://hlinksldjump"/>
              </a:rPr>
              <a:t>33</a:t>
            </a:r>
            <a:endParaRPr lang="ru-RU" sz="6600" b="1" dirty="0"/>
          </a:p>
        </p:txBody>
      </p:sp>
      <p:sp>
        <p:nvSpPr>
          <p:cNvPr id="35" name="Семиугольник 34"/>
          <p:cNvSpPr/>
          <p:nvPr/>
        </p:nvSpPr>
        <p:spPr>
          <a:xfrm>
            <a:off x="10232572" y="5399313"/>
            <a:ext cx="1611086" cy="1371600"/>
          </a:xfrm>
          <a:prstGeom prst="hep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hlinkClick r:id="rId35" action="ppaction://hlinksldjump"/>
              </a:rPr>
              <a:t>34</a:t>
            </a:r>
            <a:endParaRPr lang="ru-RU" sz="7200" b="1" dirty="0"/>
          </a:p>
        </p:txBody>
      </p:sp>
      <p:sp>
        <p:nvSpPr>
          <p:cNvPr id="36" name="Стрелка вниз 35">
            <a:hlinkClick r:id="rId36" action="ppaction://hlinksldjump"/>
          </p:cNvPr>
          <p:cNvSpPr/>
          <p:nvPr/>
        </p:nvSpPr>
        <p:spPr>
          <a:xfrm>
            <a:off x="9056914" y="6096000"/>
            <a:ext cx="1132114" cy="6749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24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291" y="121298"/>
            <a:ext cx="119338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Какое слово состоит из семи одинаковых букв?</a:t>
            </a:r>
            <a:endParaRPr lang="ru-RU" sz="1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5775" y="1598625"/>
            <a:ext cx="1141095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Семь-я</a:t>
            </a:r>
            <a:endParaRPr lang="ru-RU" sz="239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762000" y="5540828"/>
            <a:ext cx="2068285" cy="10450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86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307911"/>
            <a:ext cx="12055151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сто букв могут остановить движение транспорта? 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50" y="1143584"/>
            <a:ext cx="11506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7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</a:t>
            </a:r>
            <a:endParaRPr lang="ru-RU" sz="34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трелка влево 1">
            <a:hlinkClick r:id="rId2" action="ppaction://hlinksldjump"/>
          </p:cNvPr>
          <p:cNvSpPr/>
          <p:nvPr/>
        </p:nvSpPr>
        <p:spPr>
          <a:xfrm>
            <a:off x="95250" y="5652511"/>
            <a:ext cx="1515836" cy="9115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4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89248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Есть в реке и озере, а в воде нет; есть в огурце и в арбузе, а в дыне нет. Что это</a:t>
            </a:r>
            <a:r>
              <a:rPr lang="en-US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072" y="-1033755"/>
            <a:ext cx="12191999" cy="892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dirty="0" smtClean="0">
                <a:solidFill>
                  <a:srgbClr val="FFFF00"/>
                </a:solidFill>
              </a:rPr>
              <a:t> </a:t>
            </a:r>
            <a:r>
              <a:rPr lang="ru-RU" sz="28700" b="1" dirty="0" smtClean="0">
                <a:solidFill>
                  <a:srgbClr val="FFFF00"/>
                </a:solidFill>
              </a:rPr>
              <a:t>Буква Р</a:t>
            </a:r>
            <a:endParaRPr lang="ru-RU" sz="287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446314" y="5712395"/>
            <a:ext cx="1839686" cy="11456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92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Есть в яблоке и сливе, а в саду нет; есть в луке и салате, а в огороде нет. Что это</a:t>
            </a:r>
            <a:r>
              <a:rPr lang="en-US" sz="9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9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975" y="1471702"/>
            <a:ext cx="1141094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solidFill>
                  <a:srgbClr val="FFFF00"/>
                </a:solidFill>
              </a:rPr>
              <a:t> </a:t>
            </a:r>
            <a:r>
              <a:rPr lang="ru-RU" sz="23900" b="1" dirty="0" smtClean="0">
                <a:solidFill>
                  <a:srgbClr val="FFFF00"/>
                </a:solidFill>
              </a:rPr>
              <a:t>Буква Л</a:t>
            </a:r>
            <a:endParaRPr lang="ru-RU" sz="23900" b="1" dirty="0">
              <a:solidFill>
                <a:srgbClr val="FFFF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61975" y="5632311"/>
            <a:ext cx="1604282" cy="106240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4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371475"/>
            <a:ext cx="12192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5. Что есть у ежа и ерша, а у медведя и оленя нет; но зато у них есть то, чего нету у ерша и у ежа</a:t>
            </a:r>
            <a:r>
              <a:rPr lang="en-US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820052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 </a:t>
            </a:r>
            <a:r>
              <a:rPr lang="ru-RU" sz="11000" b="1" dirty="0" smtClean="0">
                <a:solidFill>
                  <a:srgbClr val="FFFF00"/>
                </a:solidFill>
              </a:rPr>
              <a:t>Твёрдые согласные (мягкие согласные) </a:t>
            </a:r>
            <a:endParaRPr lang="ru-RU" sz="11000" b="1" dirty="0">
              <a:solidFill>
                <a:srgbClr val="FFFF00"/>
              </a:solidFill>
            </a:endParaRPr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239486" y="5780314"/>
            <a:ext cx="1502228" cy="97971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87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TC104033917[[fn=Берлин]]</Template>
  <TotalTime>323</TotalTime>
  <Words>516</Words>
  <Application>Microsoft Office PowerPoint</Application>
  <PresentationFormat>Широкоэкранный</PresentationFormat>
  <Paragraphs>104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Arabic Typesetting</vt:lpstr>
      <vt:lpstr>Arial</vt:lpstr>
      <vt:lpstr>Calibri</vt:lpstr>
      <vt:lpstr>Calibri Light</vt:lpstr>
      <vt:lpstr>Times New Roman</vt:lpstr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МХА</dc:creator>
  <cp:lastModifiedBy>МХА</cp:lastModifiedBy>
  <cp:revision>38</cp:revision>
  <dcterms:created xsi:type="dcterms:W3CDTF">2013-10-01T11:49:51Z</dcterms:created>
  <dcterms:modified xsi:type="dcterms:W3CDTF">2013-10-12T18:45:20Z</dcterms:modified>
</cp:coreProperties>
</file>