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8" r:id="rId11"/>
    <p:sldId id="266" r:id="rId12"/>
    <p:sldId id="267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200" y="524530"/>
            <a:ext cx="1204912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dirty="0">
                <a:solidFill>
                  <a:srgbClr val="0070C0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Республика Дагестан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dirty="0">
                <a:solidFill>
                  <a:srgbClr val="0070C0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Цунтинский район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dirty="0">
                <a:solidFill>
                  <a:srgbClr val="0070C0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 сел. Мокок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5400" b="1" dirty="0">
                <a:solidFill>
                  <a:srgbClr val="0070C0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МКОУ «Мококская СОШ им. Хайбулаева С. З.»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solidFill>
                  <a:srgbClr val="0070C0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Составил:</a:t>
            </a:r>
            <a:r>
              <a:rPr lang="ru-RU" sz="5400" b="1" dirty="0">
                <a:solidFill>
                  <a:srgbClr val="0070C0"/>
                </a:solidFill>
                <a:latin typeface="Arial" panose="020B0604020202020204" pitchFamily="34" charset="0"/>
                <a:cs typeface="Arabic Typesetting" panose="03020402040406030203" pitchFamily="66" charset="-78"/>
              </a:rPr>
              <a:t> Магомедов Халид Ахмедович</a:t>
            </a:r>
          </a:p>
        </p:txBody>
      </p:sp>
    </p:spTree>
    <p:extLst>
      <p:ext uri="{BB962C8B-B14F-4D97-AF65-F5344CB8AC3E}">
        <p14:creationId xmlns:p14="http://schemas.microsoft.com/office/powerpoint/2010/main" val="149531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972" y="166693"/>
            <a:ext cx="11930742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solidFill>
                  <a:srgbClr val="0070C0"/>
                </a:solidFill>
              </a:rPr>
              <a:t>7 Задание</a:t>
            </a:r>
            <a:r>
              <a:rPr lang="ru-RU" sz="6600" b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ru-RU" sz="6600" b="1" dirty="0" smtClean="0">
                <a:solidFill>
                  <a:srgbClr val="0070C0"/>
                </a:solidFill>
              </a:rPr>
              <a:t> </a:t>
            </a:r>
            <a:r>
              <a:rPr lang="ru-RU" sz="6600" b="1" dirty="0">
                <a:solidFill>
                  <a:srgbClr val="0070C0"/>
                </a:solidFill>
              </a:rPr>
              <a:t>Не похож я на пятак,</a:t>
            </a:r>
          </a:p>
          <a:p>
            <a:r>
              <a:rPr lang="ru-RU" sz="6600" b="1" dirty="0">
                <a:solidFill>
                  <a:srgbClr val="0070C0"/>
                </a:solidFill>
              </a:rPr>
              <a:t>Не похож на рублик.</a:t>
            </a:r>
          </a:p>
          <a:p>
            <a:r>
              <a:rPr lang="ru-RU" sz="6600" b="1" dirty="0">
                <a:solidFill>
                  <a:srgbClr val="0070C0"/>
                </a:solidFill>
              </a:rPr>
              <a:t>Круглый я, да не дурак,</a:t>
            </a:r>
          </a:p>
          <a:p>
            <a:r>
              <a:rPr lang="ru-RU" sz="6600" b="1" dirty="0">
                <a:solidFill>
                  <a:srgbClr val="0070C0"/>
                </a:solidFill>
              </a:rPr>
              <a:t>С дыркой, но не бублик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9543" y="1404257"/>
            <a:ext cx="72390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900" b="1" dirty="0" smtClean="0"/>
              <a:t>Ноль.</a:t>
            </a:r>
            <a:endParaRPr lang="ru-RU" sz="19900" b="1" dirty="0"/>
          </a:p>
        </p:txBody>
      </p:sp>
    </p:spTree>
    <p:extLst>
      <p:ext uri="{BB962C8B-B14F-4D97-AF65-F5344CB8AC3E}">
        <p14:creationId xmlns:p14="http://schemas.microsoft.com/office/powerpoint/2010/main" val="735238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6829" y="0"/>
            <a:ext cx="11680371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</a:rPr>
              <a:t>8 Задание</a:t>
            </a:r>
          </a:p>
          <a:p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</a:rPr>
              <a:t>Нет </a:t>
            </a:r>
            <a:r>
              <a:rPr lang="ru-RU" sz="7200" b="1" dirty="0">
                <a:solidFill>
                  <a:schemeClr val="accent6">
                    <a:lumMod val="75000"/>
                  </a:schemeClr>
                </a:solidFill>
              </a:rPr>
              <a:t>углов у меня,</a:t>
            </a:r>
          </a:p>
          <a:p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</a:rPr>
              <a:t>И похож на блюдо я,</a:t>
            </a:r>
          </a:p>
          <a:p>
            <a:r>
              <a:rPr lang="ru-RU" sz="7200" b="1" dirty="0" smtClean="0">
                <a:solidFill>
                  <a:schemeClr val="accent6">
                    <a:lumMod val="75000"/>
                  </a:schemeClr>
                </a:solidFill>
              </a:rPr>
              <a:t>На </a:t>
            </a:r>
            <a:r>
              <a:rPr lang="ru-RU" sz="7200" b="1" dirty="0">
                <a:solidFill>
                  <a:schemeClr val="accent6">
                    <a:lumMod val="75000"/>
                  </a:schemeClr>
                </a:solidFill>
              </a:rPr>
              <a:t>тарелку и на крышку,</a:t>
            </a:r>
          </a:p>
          <a:p>
            <a:r>
              <a:rPr lang="ru-RU" sz="7200" b="1" dirty="0">
                <a:solidFill>
                  <a:schemeClr val="accent6">
                    <a:lumMod val="75000"/>
                  </a:schemeClr>
                </a:solidFill>
              </a:rPr>
              <a:t>На кольцо и колесо.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49204" y="782713"/>
            <a:ext cx="9954969" cy="450892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700" b="1" dirty="0"/>
              <a:t>Ноль.</a:t>
            </a:r>
          </a:p>
        </p:txBody>
      </p:sp>
    </p:spTree>
    <p:extLst>
      <p:ext uri="{BB962C8B-B14F-4D97-AF65-F5344CB8AC3E}">
        <p14:creationId xmlns:p14="http://schemas.microsoft.com/office/powerpoint/2010/main" val="654236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399" y="140064"/>
            <a:ext cx="1184365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2060"/>
                </a:solidFill>
              </a:rPr>
              <a:t>9 Задание.</a:t>
            </a:r>
          </a:p>
          <a:p>
            <a:r>
              <a:rPr lang="ru-RU" sz="6600" b="1" dirty="0" smtClean="0">
                <a:solidFill>
                  <a:srgbClr val="002060"/>
                </a:solidFill>
              </a:rPr>
              <a:t>Скачет </a:t>
            </a:r>
            <a:r>
              <a:rPr lang="ru-RU" sz="6600" b="1" dirty="0">
                <a:solidFill>
                  <a:srgbClr val="002060"/>
                </a:solidFill>
              </a:rPr>
              <a:t>мячик по страницам.</a:t>
            </a:r>
          </a:p>
          <a:p>
            <a:r>
              <a:rPr lang="ru-RU" sz="6600" b="1" dirty="0">
                <a:solidFill>
                  <a:srgbClr val="002060"/>
                </a:solidFill>
              </a:rPr>
              <a:t>Ищет он свою сестрицу,</a:t>
            </a:r>
          </a:p>
          <a:p>
            <a:r>
              <a:rPr lang="ru-RU" sz="6600" b="1" dirty="0">
                <a:solidFill>
                  <a:srgbClr val="002060"/>
                </a:solidFill>
              </a:rPr>
              <a:t>Что имеет вид кольца -</a:t>
            </a:r>
          </a:p>
          <a:p>
            <a:r>
              <a:rPr lang="ru-RU" sz="6600" b="1" dirty="0">
                <a:solidFill>
                  <a:srgbClr val="002060"/>
                </a:solidFill>
              </a:rPr>
              <a:t>Без начала и конца.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28176" y="1174598"/>
            <a:ext cx="8321509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3900" b="1" dirty="0"/>
              <a:t>Ноль.</a:t>
            </a:r>
          </a:p>
        </p:txBody>
      </p:sp>
    </p:spTree>
    <p:extLst>
      <p:ext uri="{BB962C8B-B14F-4D97-AF65-F5344CB8AC3E}">
        <p14:creationId xmlns:p14="http://schemas.microsoft.com/office/powerpoint/2010/main" val="28983917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1118" y="732750"/>
            <a:ext cx="11395826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sz="115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10 Задание</a:t>
            </a:r>
          </a:p>
          <a:p>
            <a:pPr algn="ctr"/>
            <a:r>
              <a:rPr lang="ru-RU" sz="115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Что </a:t>
            </a:r>
            <a:r>
              <a:rPr lang="ru-RU" sz="115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такое пять нулей</a:t>
            </a:r>
            <a:r>
              <a:rPr lang="ru-RU" sz="115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?</a:t>
            </a:r>
            <a:endParaRPr lang="ru-RU" sz="115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9858" y="2057790"/>
            <a:ext cx="1151708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800" b="1" dirty="0" smtClean="0"/>
              <a:t>Олимпиада</a:t>
            </a:r>
            <a:r>
              <a:rPr lang="ru-RU" sz="138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1147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3657" y="304800"/>
            <a:ext cx="115062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600" b="1" dirty="0" smtClean="0">
                <a:solidFill>
                  <a:schemeClr val="accent1">
                    <a:lumMod val="75000"/>
                  </a:schemeClr>
                </a:solidFill>
              </a:rPr>
              <a:t>Спасибо за игру</a:t>
            </a:r>
            <a:endParaRPr lang="ru-RU" sz="166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211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325" y="590550"/>
            <a:ext cx="9477375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500" b="1" dirty="0" smtClean="0">
                <a:solidFill>
                  <a:srgbClr val="00B050"/>
                </a:solidFill>
              </a:rPr>
              <a:t>Викторина: «Поговорим о нуле»</a:t>
            </a:r>
            <a:endParaRPr lang="ru-RU" sz="115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731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899" y="238036"/>
            <a:ext cx="1170622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chemeClr val="bg1"/>
                </a:solidFill>
              </a:rPr>
              <a:t>У людей говорят: «Не шути с огнем!» –</a:t>
            </a:r>
          </a:p>
          <a:p>
            <a:r>
              <a:rPr lang="ru-RU" sz="6000" b="1" dirty="0">
                <a:solidFill>
                  <a:schemeClr val="bg1"/>
                </a:solidFill>
              </a:rPr>
              <a:t>А у нас говорят: «Не шути с нулем!»</a:t>
            </a:r>
          </a:p>
          <a:p>
            <a:r>
              <a:rPr lang="ru-RU" sz="6000" b="1" dirty="0">
                <a:solidFill>
                  <a:schemeClr val="bg1"/>
                </a:solidFill>
              </a:rPr>
              <a:t>У нуля про запас сотни каверз и проказ,</a:t>
            </a:r>
          </a:p>
          <a:p>
            <a:r>
              <a:rPr lang="ru-RU" sz="6000" b="1" dirty="0">
                <a:solidFill>
                  <a:schemeClr val="bg1"/>
                </a:solidFill>
              </a:rPr>
              <a:t>Нужен глаз за ним да глаз!</a:t>
            </a:r>
          </a:p>
        </p:txBody>
      </p:sp>
    </p:spTree>
    <p:extLst>
      <p:ext uri="{BB962C8B-B14F-4D97-AF65-F5344CB8AC3E}">
        <p14:creationId xmlns:p14="http://schemas.microsoft.com/office/powerpoint/2010/main" val="742910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0627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 smtClean="0">
                <a:solidFill>
                  <a:schemeClr val="bg1"/>
                </a:solidFill>
              </a:rPr>
              <a:t>1 Задание: </a:t>
            </a:r>
            <a:r>
              <a:rPr lang="ru-RU" sz="3000" b="1" dirty="0">
                <a:solidFill>
                  <a:schemeClr val="bg1"/>
                </a:solidFill>
              </a:rPr>
              <a:t>Вот он, посмотрите! Его называют нулем или нолем и обозначают им ничто. Прибавь к нему пять, и получится пять. Отними его от шести, и останется шесть. Нуль, пустышка, ничто. Недаром про никчемного человека говорят, что он ноль без палочки. Но обойтись без нуля нельзя: как записать без него числа 10, 102, 3 060, 1 000 000? Раньше для этих целей люди пользовались особой арифметической доской. Там были клеточки отдельно для миллионов, отдельно для сотен, десятков и единиц. Она была вроде счетов, только без косточек. На каждую клеточку этой доски клали кружок с нужной цифрой, а место для нуля оставалось пустым. А позже пустое место на доске стали закрывать пустым кружком. Вот отсюда и пошло, что нуль круглый. Как называлась эта доска?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54963" y="1882259"/>
            <a:ext cx="6558462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99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Абак.</a:t>
            </a:r>
            <a:endParaRPr lang="ru-RU" sz="19900" b="1" dirty="0"/>
          </a:p>
        </p:txBody>
      </p:sp>
    </p:spTree>
    <p:extLst>
      <p:ext uri="{BB962C8B-B14F-4D97-AF65-F5344CB8AC3E}">
        <p14:creationId xmlns:p14="http://schemas.microsoft.com/office/powerpoint/2010/main" val="31705757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4801"/>
            <a:ext cx="12192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000" b="1" dirty="0" smtClean="0"/>
              <a:t>2 Задание: </a:t>
            </a:r>
            <a:r>
              <a:rPr lang="ru-RU" sz="5000" b="1" dirty="0"/>
              <a:t>Ученые считают, что обозначать нуль впервые стали в Индии. Сначала на месте пустого разряда, дабы не возникало путаницы, ставили точку, а позднее вместо точки стали рисовать кружок. Как назывался такой кружок-нуль в Древней Индии?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60714" y="924751"/>
            <a:ext cx="11582400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39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Сунья</a:t>
            </a:r>
            <a:r>
              <a:rPr lang="ru-RU" sz="239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39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50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152400"/>
            <a:ext cx="12192000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500" b="1" dirty="0" smtClean="0">
                <a:solidFill>
                  <a:srgbClr val="7030A0"/>
                </a:solidFill>
              </a:rPr>
              <a:t>3 Задание: </a:t>
            </a:r>
            <a:r>
              <a:rPr lang="ru-RU" sz="4500" b="1" dirty="0">
                <a:solidFill>
                  <a:srgbClr val="7030A0"/>
                </a:solidFill>
              </a:rPr>
              <a:t>Само слово «нуль» возникло гораздо позже, чем цифра 0, и пришло оно к нам из латинского языка. Арабы же перевели индийское слово «</a:t>
            </a:r>
            <a:r>
              <a:rPr lang="ru-RU" sz="4500" b="1" dirty="0" err="1">
                <a:solidFill>
                  <a:srgbClr val="7030A0"/>
                </a:solidFill>
              </a:rPr>
              <a:t>сунья</a:t>
            </a:r>
            <a:r>
              <a:rPr lang="ru-RU" sz="4500" b="1" dirty="0">
                <a:solidFill>
                  <a:srgbClr val="7030A0"/>
                </a:solidFill>
              </a:rPr>
              <a:t>» («пусто», «пустое место») на свой язык. И с тех пор арабским именем нуля стали называть всех его братьев и сестер: все они теперь цифры. Как по-арабски звучит слово «нуль»?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068286" y="1404648"/>
            <a:ext cx="8588827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9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Сифр.</a:t>
            </a:r>
            <a:endParaRPr lang="ru-RU" sz="19900" b="1" dirty="0"/>
          </a:p>
        </p:txBody>
      </p:sp>
    </p:spTree>
    <p:extLst>
      <p:ext uri="{BB962C8B-B14F-4D97-AF65-F5344CB8AC3E}">
        <p14:creationId xmlns:p14="http://schemas.microsoft.com/office/powerpoint/2010/main" val="2146037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  <a:t>4 Задание: </a:t>
            </a:r>
            <a:r>
              <a:rPr lang="ru-RU" sz="4400" b="1" dirty="0">
                <a:solidFill>
                  <a:schemeClr val="accent5">
                    <a:lumMod val="50000"/>
                  </a:schemeClr>
                </a:solidFill>
              </a:rPr>
              <a:t>После того, как люди создали алфавит, во многих странах числа стали записывать с помощью букв. Греки и славяне добавляли к буквам-цифрам специальные значки, чтобы не спутать с обычными буквами. На Руси буквой А обозначали единицу, В – двойку, Г – тройку, а специальная черточка над буквой указывала, что это цифра. Как называется такая черточка?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05825" y="1448191"/>
            <a:ext cx="7828938" cy="31547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99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Титло.</a:t>
            </a:r>
            <a:endParaRPr lang="ru-RU" sz="19900" b="1" dirty="0"/>
          </a:p>
        </p:txBody>
      </p:sp>
    </p:spTree>
    <p:extLst>
      <p:ext uri="{BB962C8B-B14F-4D97-AF65-F5344CB8AC3E}">
        <p14:creationId xmlns:p14="http://schemas.microsoft.com/office/powerpoint/2010/main" val="344891267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3030" y="493263"/>
            <a:ext cx="116694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0" b="1" dirty="0" smtClean="0">
                <a:solidFill>
                  <a:schemeClr val="bg1"/>
                </a:solidFill>
              </a:rPr>
              <a:t>5 Задание: Что </a:t>
            </a:r>
            <a:r>
              <a:rPr lang="ru-RU" sz="9000" b="1" dirty="0">
                <a:solidFill>
                  <a:schemeClr val="bg1"/>
                </a:solidFill>
              </a:rPr>
              <a:t>является «нулем» на карте железных дорог России?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47928" y="1186934"/>
            <a:ext cx="11158824" cy="377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39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Москва.</a:t>
            </a:r>
            <a:endParaRPr lang="ru-RU" sz="23900" b="1" dirty="0"/>
          </a:p>
        </p:txBody>
      </p:sp>
    </p:spTree>
    <p:extLst>
      <p:ext uri="{BB962C8B-B14F-4D97-AF65-F5344CB8AC3E}">
        <p14:creationId xmlns:p14="http://schemas.microsoft.com/office/powerpoint/2010/main" val="86025864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75549"/>
            <a:ext cx="1219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600" b="1" dirty="0" smtClean="0"/>
              <a:t>6 Задание: В </a:t>
            </a:r>
            <a:r>
              <a:rPr lang="ru-RU" sz="9600" b="1" dirty="0"/>
              <a:t>каком европейском </a:t>
            </a:r>
            <a:r>
              <a:rPr lang="ru-RU" sz="9600" b="1" dirty="0" smtClean="0"/>
              <a:t>городе </a:t>
            </a:r>
            <a:r>
              <a:rPr lang="ru-RU" sz="9600" b="1" dirty="0"/>
              <a:t>находится памятник нулю?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02771" y="874264"/>
            <a:ext cx="111251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центре Будапешта, столицы Венгрии. Это точка, от которой отсчитываются расстояния в Венгрии.</a:t>
            </a:r>
            <a:endParaRPr lang="ru-RU" sz="7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4584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99</TotalTime>
  <Words>551</Words>
  <Application>Microsoft Office PowerPoint</Application>
  <PresentationFormat>Широкоэкранный</PresentationFormat>
  <Paragraphs>44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Arabic Typesetting</vt:lpstr>
      <vt:lpstr>Arial</vt:lpstr>
      <vt:lpstr>Calibri</vt:lpstr>
      <vt:lpstr>Century Gothic</vt:lpstr>
      <vt:lpstr>Times New Roman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МХА</dc:creator>
  <cp:lastModifiedBy>МХА</cp:lastModifiedBy>
  <cp:revision>8</cp:revision>
  <dcterms:created xsi:type="dcterms:W3CDTF">2014-02-26T10:55:46Z</dcterms:created>
  <dcterms:modified xsi:type="dcterms:W3CDTF">2014-02-26T17:15:53Z</dcterms:modified>
</cp:coreProperties>
</file>