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sldIdLst>
    <p:sldId id="256" r:id="rId3"/>
    <p:sldId id="257" r:id="rId4"/>
    <p:sldId id="258" r:id="rId5"/>
    <p:sldId id="270" r:id="rId6"/>
    <p:sldId id="269" r:id="rId7"/>
    <p:sldId id="268" r:id="rId8"/>
    <p:sldId id="267" r:id="rId9"/>
    <p:sldId id="266" r:id="rId10"/>
    <p:sldId id="265" r:id="rId11"/>
    <p:sldId id="280" r:id="rId12"/>
    <p:sldId id="263" r:id="rId13"/>
    <p:sldId id="262" r:id="rId14"/>
    <p:sldId id="259" r:id="rId15"/>
    <p:sldId id="260" r:id="rId16"/>
    <p:sldId id="261" r:id="rId17"/>
    <p:sldId id="271" r:id="rId18"/>
    <p:sldId id="272" r:id="rId19"/>
    <p:sldId id="273" r:id="rId20"/>
    <p:sldId id="276" r:id="rId21"/>
    <p:sldId id="277" r:id="rId22"/>
    <p:sldId id="278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708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880">
          <p15:clr>
            <a:srgbClr val="A4A3A4"/>
          </p15:clr>
        </p15:guide>
        <p15:guide id="5" pos="144">
          <p15:clr>
            <a:srgbClr val="A4A3A4"/>
          </p15:clr>
        </p15:guide>
        <p15:guide id="6" pos="56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8121E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howGuides="1">
      <p:cViewPr varScale="1">
        <p:scale>
          <a:sx n="138" d="100"/>
          <a:sy n="138" d="100"/>
        </p:scale>
        <p:origin x="132" y="210"/>
      </p:cViewPr>
      <p:guideLst>
        <p:guide orient="horz" pos="1620"/>
        <p:guide orient="horz" pos="708"/>
        <p:guide orient="horz" pos="3108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8D140-6666-45E8-B99E-94F914BA90D9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5B3BF-EF10-48B5-A3EB-6A2D1FBA79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50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B3BF-EF10-48B5-A3EB-6A2D1FBA79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17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B3BF-EF10-48B5-A3EB-6A2D1FBA79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45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B3BF-EF10-48B5-A3EB-6A2D1FBA79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82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B3BF-EF10-48B5-A3EB-6A2D1FBA79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13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B3BF-EF10-48B5-A3EB-6A2D1FBA79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43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B3BF-EF10-48B5-A3EB-6A2D1FBA79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30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B3BF-EF10-48B5-A3EB-6A2D1FBA79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79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B3BF-EF10-48B5-A3EB-6A2D1FBA79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B3BF-EF10-48B5-A3EB-6A2D1FBA79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06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B3BF-EF10-48B5-A3EB-6A2D1FBA79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94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B3BF-EF10-48B5-A3EB-6A2D1FBA79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5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B3BF-EF10-48B5-A3EB-6A2D1FBA79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184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B3BF-EF10-48B5-A3EB-6A2D1FBA79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211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B3BF-EF10-48B5-A3EB-6A2D1FBA79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42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B3BF-EF10-48B5-A3EB-6A2D1FBA79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55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B3BF-EF10-48B5-A3EB-6A2D1FBA79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9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B3BF-EF10-48B5-A3EB-6A2D1FBA79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89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B3BF-EF10-48B5-A3EB-6A2D1FBA79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36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B3BF-EF10-48B5-A3EB-6A2D1FBA79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08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B3BF-EF10-48B5-A3EB-6A2D1FBA79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61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5B3BF-EF10-48B5-A3EB-6A2D1FBA79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76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b="17288"/>
          <a:stretch/>
        </p:blipFill>
        <p:spPr>
          <a:xfrm>
            <a:off x="3628" y="0"/>
            <a:ext cx="9140372" cy="5040087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noFill/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38FF-1135-452F-B316-4A0FEB586337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80BC-A276-4DB1-9CEC-085B721F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2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38FF-1135-452F-B316-4A0FEB586337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80BC-A276-4DB1-9CEC-085B721F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4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154780"/>
            <a:ext cx="1600200" cy="47791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4780"/>
            <a:ext cx="7010400" cy="47791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38FF-1135-452F-B316-4A0FEB586337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80BC-A276-4DB1-9CEC-085B721F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0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0"/>
            <a:ext cx="8686800" cy="3810000"/>
          </a:xfrm>
          <a:noFill/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4888706"/>
            <a:ext cx="2133600" cy="254794"/>
          </a:xfrm>
        </p:spPr>
        <p:txBody>
          <a:bodyPr/>
          <a:lstStyle/>
          <a:p>
            <a:fld id="{B26C38FF-1135-452F-B316-4A0FEB586337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88706"/>
            <a:ext cx="2895600" cy="25479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7789" y="4888706"/>
            <a:ext cx="2133600" cy="254794"/>
          </a:xfrm>
        </p:spPr>
        <p:txBody>
          <a:bodyPr/>
          <a:lstStyle/>
          <a:p>
            <a:fld id="{E4F480BC-A276-4DB1-9CEC-085B721F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0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b="17288"/>
          <a:stretch/>
        </p:blipFill>
        <p:spPr>
          <a:xfrm>
            <a:off x="3628" y="0"/>
            <a:ext cx="9140372" cy="5040087"/>
          </a:xfrm>
          <a:prstGeom prst="rect">
            <a:avLst/>
          </a:prstGeom>
          <a:effectLst/>
        </p:spPr>
      </p:pic>
      <p:sp>
        <p:nvSpPr>
          <p:cNvPr id="8" name="Rectangle 7"/>
          <p:cNvSpPr/>
          <p:nvPr userDrawn="1"/>
        </p:nvSpPr>
        <p:spPr>
          <a:xfrm>
            <a:off x="0" y="2190750"/>
            <a:ext cx="9144000" cy="2133600"/>
          </a:xfrm>
          <a:prstGeom prst="rect">
            <a:avLst/>
          </a:prstGeom>
          <a:solidFill>
            <a:srgbClr val="08121E">
              <a:alpha val="85098"/>
            </a:srgb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05176"/>
            <a:ext cx="8686800" cy="1021556"/>
          </a:xfrm>
          <a:noFill/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180035"/>
            <a:ext cx="8686800" cy="1125140"/>
          </a:xfrm>
          <a:noFill/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38FF-1135-452F-B316-4A0FEB586337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80BC-A276-4DB1-9CEC-085B721F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0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23950"/>
            <a:ext cx="4267200" cy="3809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3950"/>
            <a:ext cx="4267200" cy="3809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38FF-1135-452F-B316-4A0FEB586337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80BC-A276-4DB1-9CEC-085B721F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5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3950"/>
            <a:ext cx="4268788" cy="5072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31156"/>
            <a:ext cx="4268788" cy="33027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23950"/>
            <a:ext cx="4270374" cy="5072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270374" cy="33027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38FF-1135-452F-B316-4A0FEB586337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80BC-A276-4DB1-9CEC-085B721FBE5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28600" y="145381"/>
            <a:ext cx="8686800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3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38FF-1135-452F-B316-4A0FEB586337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80BC-A276-4DB1-9CEC-085B721F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9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38FF-1135-452F-B316-4A0FEB586337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80BC-A276-4DB1-9CEC-085B721F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9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33350"/>
            <a:ext cx="3236914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3351"/>
            <a:ext cx="5340350" cy="4800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1004889"/>
            <a:ext cx="3236914" cy="39290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38FF-1135-452F-B316-4A0FEB586337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80BC-A276-4DB1-9CEC-085B721F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5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38FF-1135-452F-B316-4A0FEB586337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480BC-A276-4DB1-9CEC-085B721F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5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Underwater.wmv">
            <a:hlinkClick r:id="" action="ppaction://media"/>
          </p:cNvPr>
          <p:cNvPicPr>
            <a:picLocks noChangeAspect="1"/>
          </p:cNvPicPr>
          <p:nvPr userDrawn="1"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>
            <a:lum bright="-10000" contrast="10000"/>
          </a:blip>
          <a:srcRect b="17288"/>
          <a:stretch/>
        </p:blipFill>
        <p:spPr>
          <a:xfrm>
            <a:off x="3628" y="0"/>
            <a:ext cx="9140372" cy="5040087"/>
          </a:xfrm>
          <a:prstGeom prst="rect">
            <a:avLst/>
          </a:prstGeom>
          <a:effectLst/>
        </p:spPr>
      </p:pic>
      <p:sp>
        <p:nvSpPr>
          <p:cNvPr id="8" name="Rectangle 7"/>
          <p:cNvSpPr/>
          <p:nvPr userDrawn="1"/>
        </p:nvSpPr>
        <p:spPr>
          <a:xfrm>
            <a:off x="228600" y="133350"/>
            <a:ext cx="8686800" cy="4800600"/>
          </a:xfrm>
          <a:prstGeom prst="rect">
            <a:avLst/>
          </a:prstGeom>
          <a:solidFill>
            <a:srgbClr val="08121E">
              <a:alpha val="85098"/>
            </a:srgb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45381"/>
            <a:ext cx="8686800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3950"/>
            <a:ext cx="8686800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C38FF-1135-452F-B316-4A0FEB586337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7789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480BC-A276-4DB1-9CEC-085B721FB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1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9502"/>
            <a:ext cx="8568952" cy="4536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-20538"/>
            <a:ext cx="89289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bg1"/>
                </a:solidFill>
                <a:latin typeface="Monotype Corsiva" panose="03010101010201010101" pitchFamily="66" charset="0"/>
                <a:cs typeface="Arabic Typesetting" panose="03020402040406030203" pitchFamily="66" charset="-78"/>
              </a:rPr>
              <a:t>Республика </a:t>
            </a:r>
            <a:r>
              <a:rPr lang="ru-RU" sz="5400" b="1" i="1" dirty="0">
                <a:solidFill>
                  <a:schemeClr val="bg1"/>
                </a:solidFill>
                <a:latin typeface="Monotype Corsiva" panose="03010101010201010101" pitchFamily="66" charset="0"/>
                <a:cs typeface="Arabic Typesetting" panose="03020402040406030203" pitchFamily="66" charset="-78"/>
              </a:rPr>
              <a:t>Дагестан</a:t>
            </a:r>
          </a:p>
          <a:p>
            <a:pPr algn="ctr"/>
            <a:r>
              <a:rPr lang="ru-RU" sz="5400" b="1" i="1" dirty="0">
                <a:solidFill>
                  <a:schemeClr val="bg1"/>
                </a:solidFill>
                <a:latin typeface="Monotype Corsiva" panose="03010101010201010101" pitchFamily="66" charset="0"/>
                <a:cs typeface="Arabic Typesetting" panose="03020402040406030203" pitchFamily="66" charset="-78"/>
              </a:rPr>
              <a:t>Цунтинский район сел. Мокок</a:t>
            </a:r>
          </a:p>
          <a:p>
            <a:pPr algn="ctr"/>
            <a:r>
              <a:rPr lang="ru-RU" sz="5400" b="1" i="1" dirty="0">
                <a:solidFill>
                  <a:schemeClr val="bg1"/>
                </a:solidFill>
                <a:latin typeface="Monotype Corsiva" panose="03010101010201010101" pitchFamily="66" charset="0"/>
                <a:cs typeface="Arabic Typesetting" panose="03020402040406030203" pitchFamily="66" charset="-78"/>
              </a:rPr>
              <a:t>МКОУ «Мококская СОШ им. Хайбулаева С. З</a:t>
            </a:r>
            <a:r>
              <a:rPr lang="ru-RU" sz="5400" b="1" i="1" dirty="0" smtClean="0">
                <a:solidFill>
                  <a:schemeClr val="bg1"/>
                </a:solidFill>
                <a:latin typeface="Monotype Corsiva" panose="03010101010201010101" pitchFamily="66" charset="0"/>
                <a:cs typeface="Arabic Typesetting" panose="03020402040406030203" pitchFamily="66" charset="-78"/>
              </a:rPr>
              <a:t>.»</a:t>
            </a:r>
            <a:endParaRPr lang="ru-RU" sz="5400" b="1" i="1" dirty="0">
              <a:solidFill>
                <a:schemeClr val="bg1"/>
              </a:solidFill>
              <a:latin typeface="Monotype Corsiva" panose="03010101010201010101" pitchFamily="66" charset="0"/>
              <a:cs typeface="Arabic Typesetting" panose="03020402040406030203" pitchFamily="66" charset="-78"/>
            </a:endParaRPr>
          </a:p>
          <a:p>
            <a:pPr algn="ctr"/>
            <a:r>
              <a:rPr lang="ru-RU" sz="5400" b="1" i="1" dirty="0">
                <a:solidFill>
                  <a:schemeClr val="bg1"/>
                </a:solidFill>
                <a:latin typeface="Monotype Corsiva" panose="03010101010201010101" pitchFamily="66" charset="0"/>
                <a:cs typeface="Arabic Typesetting" panose="03020402040406030203" pitchFamily="66" charset="-78"/>
              </a:rPr>
              <a:t>Составил: Магомедов Халид Ахмедович </a:t>
            </a:r>
            <a:endParaRPr lang="ru-RU" sz="4800" i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6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016" y="148472"/>
            <a:ext cx="88569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Какой </a:t>
            </a:r>
            <a:r>
              <a:rPr lang="ru-RU" sz="66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фигурой на Руси </a:t>
            </a:r>
            <a:r>
              <a:rPr lang="ru-RU" sz="66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тёща </a:t>
            </a:r>
            <a:r>
              <a:rPr lang="ru-RU" sz="66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потчевала зятя </a:t>
            </a:r>
            <a:r>
              <a:rPr lang="ru-RU" sz="66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?</a:t>
            </a:r>
            <a:endParaRPr lang="ru-RU" sz="66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090" y="133226"/>
            <a:ext cx="88569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FF0000"/>
                </a:solidFill>
              </a:rPr>
              <a:t>круг </a:t>
            </a:r>
            <a:r>
              <a:rPr lang="ru-RU" sz="11500" b="1" dirty="0">
                <a:solidFill>
                  <a:srgbClr val="FF0000"/>
                </a:solidFill>
              </a:rPr>
              <a:t>- блины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2499742"/>
            <a:ext cx="8677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  <a:t>Какой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  <a:t>фигурой мы спасаемся от насморка 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768" y="268440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FF00"/>
                </a:solidFill>
                <a:latin typeface="Monotype Corsiva" panose="03010101010201010101" pitchFamily="66" charset="0"/>
                <a:cs typeface="Aharoni" panose="02010803020104030203" pitchFamily="2" charset="-79"/>
              </a:rPr>
              <a:t>квадрат- </a:t>
            </a:r>
            <a:r>
              <a:rPr lang="ru-RU" sz="9600" b="1" dirty="0">
                <a:solidFill>
                  <a:srgbClr val="FFFF00"/>
                </a:solidFill>
                <a:latin typeface="Monotype Corsiva" panose="03010101010201010101" pitchFamily="66" charset="0"/>
                <a:cs typeface="Aharoni" panose="02010803020104030203" pitchFamily="2" charset="-79"/>
              </a:rPr>
              <a:t>платок </a:t>
            </a:r>
          </a:p>
        </p:txBody>
      </p:sp>
    </p:spTree>
    <p:extLst>
      <p:ext uri="{BB962C8B-B14F-4D97-AF65-F5344CB8AC3E}">
        <p14:creationId xmlns:p14="http://schemas.microsoft.com/office/powerpoint/2010/main" val="56938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7494"/>
            <a:ext cx="856895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9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5 тур.</a:t>
            </a:r>
            <a:endParaRPr lang="ru-RU" sz="239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2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253" y="123478"/>
            <a:ext cx="88569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cs typeface="Aharoni" panose="02010803020104030203" pitchFamily="2" charset="-79"/>
              </a:rPr>
              <a:t>Назовите </a:t>
            </a:r>
            <a:r>
              <a:rPr lang="ru-RU" sz="5400" b="1" dirty="0">
                <a:solidFill>
                  <a:srgbClr val="FFFF00"/>
                </a:solidFill>
                <a:cs typeface="Aharoni" panose="02010803020104030203" pitchFamily="2" charset="-79"/>
              </a:rPr>
              <a:t>заглавие каких литературных произведений начинается с чисел 3 ; 20 ; 12; 1000 ( 1 произведение - 3 балла , на раздумье 2-3 минуты ) . </a:t>
            </a:r>
          </a:p>
        </p:txBody>
      </p:sp>
    </p:spTree>
    <p:extLst>
      <p:ext uri="{BB962C8B-B14F-4D97-AF65-F5344CB8AC3E}">
        <p14:creationId xmlns:p14="http://schemas.microsoft.com/office/powerpoint/2010/main" val="214936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83518"/>
            <a:ext cx="864096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spc="300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cs typeface="Aharoni" panose="02010803020104030203" pitchFamily="2" charset="-79"/>
              </a:rPr>
              <a:t>6 тур.</a:t>
            </a:r>
            <a:endParaRPr lang="ru-RU" sz="19900" b="1" spc="300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8962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22" y="267494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Составьте слова из слова </a:t>
            </a:r>
          </a:p>
          <a:p>
            <a:pPr algn="ctr"/>
            <a:r>
              <a:rPr lang="ru-RU" sz="60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«</a:t>
            </a:r>
            <a:r>
              <a:rPr lang="ru-RU" sz="7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ЭЛЕКТРОНИКА</a:t>
            </a:r>
            <a:r>
              <a:rPr lang="ru-RU" sz="60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» каждое слово 1 балл.</a:t>
            </a:r>
            <a:endParaRPr lang="ru-RU" sz="6000" b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18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83518"/>
            <a:ext cx="842493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9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7 тур.</a:t>
            </a:r>
            <a:endParaRPr lang="ru-RU" sz="239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8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843558"/>
            <a:ext cx="89289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Ответьте </a:t>
            </a:r>
            <a:r>
              <a:rPr lang="ru-RU" sz="9600" b="1" dirty="0">
                <a:solidFill>
                  <a:schemeClr val="bg1"/>
                </a:solidFill>
                <a:latin typeface="Georgia" panose="02040502050405020303" pitchFamily="18" charset="0"/>
              </a:rPr>
              <a:t>на вопросы 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267494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1)Кто </a:t>
            </a:r>
            <a:r>
              <a:rPr lang="ru-RU" sz="4800" b="1" dirty="0">
                <a:solidFill>
                  <a:srgbClr val="FFFF00"/>
                </a:solidFill>
                <a:latin typeface="Georgia" panose="02040502050405020303" pitchFamily="18" charset="0"/>
              </a:rPr>
              <a:t>окажется тяжелее первый людоед , который весил 48 кг и на ужин съел второго или второй , который весил 52 кг и съел первого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1259056"/>
            <a:ext cx="9001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0" b="1" i="1" dirty="0" smtClean="0">
                <a:solidFill>
                  <a:srgbClr val="FF0000"/>
                </a:solidFill>
                <a:cs typeface="Aharoni" panose="02010803020104030203" pitchFamily="2" charset="-79"/>
              </a:rPr>
              <a:t>Одинаково </a:t>
            </a:r>
            <a:endParaRPr lang="ru-RU" sz="13800" b="1" i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6690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23478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2)Какое </a:t>
            </a:r>
            <a:r>
              <a:rPr lang="ru-RU" sz="54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число надо увеличить в 15 раз , чтобы получить 15 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7756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Единица</a:t>
            </a:r>
            <a:r>
              <a:rPr lang="ru-RU" sz="9600" b="1" dirty="0" smtClean="0">
                <a:latin typeface="Georgia" panose="02040502050405020303" pitchFamily="18" charset="0"/>
              </a:rPr>
              <a:t> </a:t>
            </a:r>
            <a:endParaRPr lang="ru-RU" sz="9600" b="1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31" y="1707624"/>
            <a:ext cx="9108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3)Две </a:t>
            </a:r>
            <a:r>
              <a:rPr lang="ru-RU" sz="4800" b="1" dirty="0">
                <a:solidFill>
                  <a:srgbClr val="FF0000"/>
                </a:solidFill>
                <a:cs typeface="Aharoni" panose="02010803020104030203" pitchFamily="2" charset="-79"/>
              </a:rPr>
              <a:t>монашки пошли в церковь , и прошли 60 вёрст .Сколько вёрст прошла каждая , если они шли с одинаковой скоростью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403" y="2283718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60 </a:t>
            </a:r>
            <a:r>
              <a:rPr lang="ru-RU" sz="9600" b="1" dirty="0">
                <a:solidFill>
                  <a:srgbClr val="FFFF00"/>
                </a:solidFill>
                <a:latin typeface="Georgia" panose="02040502050405020303" pitchFamily="18" charset="0"/>
              </a:rPr>
              <a:t>вёрст </a:t>
            </a:r>
          </a:p>
        </p:txBody>
      </p:sp>
    </p:spTree>
    <p:extLst>
      <p:ext uri="{BB962C8B-B14F-4D97-AF65-F5344CB8AC3E}">
        <p14:creationId xmlns:p14="http://schemas.microsoft.com/office/powerpoint/2010/main" val="69095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5187"/>
            <a:ext cx="892899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4)Вот </a:t>
            </a:r>
            <a:r>
              <a:rPr lang="ru-RU" sz="5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вам три пилюли - сказал доктор - принимайте по одной через каждые полчаса. </a:t>
            </a:r>
            <a:br>
              <a:rPr lang="ru-RU" sz="5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5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anose="03010101010201010101" pitchFamily="66" charset="0"/>
              </a:rPr>
              <a:t>Вы покорно согласились .На сколько времени хватит вам этих пилюль 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483518"/>
            <a:ext cx="741682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1 </a:t>
            </a:r>
            <a:r>
              <a:rPr lang="ru-RU" sz="19900" b="1" dirty="0">
                <a:solidFill>
                  <a:srgbClr val="FF0000"/>
                </a:solidFill>
                <a:latin typeface="Georgia" panose="02040502050405020303" pitchFamily="18" charset="0"/>
              </a:rPr>
              <a:t>час </a:t>
            </a:r>
          </a:p>
        </p:txBody>
      </p:sp>
    </p:spTree>
    <p:extLst>
      <p:ext uri="{BB962C8B-B14F-4D97-AF65-F5344CB8AC3E}">
        <p14:creationId xmlns:p14="http://schemas.microsoft.com/office/powerpoint/2010/main" val="360398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51470"/>
            <a:ext cx="9108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5)Яйцо </a:t>
            </a:r>
            <a:r>
              <a:rPr lang="ru-RU" sz="48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в всмятку варится 3 минуты .Сколько времени потребуется , чтобы сварить 3 яйца всмятку 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280" y="195486"/>
            <a:ext cx="84249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3 </a:t>
            </a:r>
            <a:r>
              <a:rPr lang="ru-RU" sz="11500" b="1" dirty="0">
                <a:solidFill>
                  <a:srgbClr val="FFFF00"/>
                </a:solidFill>
                <a:latin typeface="Georgia" panose="02040502050405020303" pitchFamily="18" charset="0"/>
              </a:rPr>
              <a:t>минуты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2359794"/>
            <a:ext cx="89289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6</a:t>
            </a:r>
            <a:r>
              <a:rPr lang="ru-RU" sz="4400" b="1" dirty="0">
                <a:solidFill>
                  <a:srgbClr val="FFFF00"/>
                </a:solidFill>
                <a:latin typeface="Georgia" panose="02040502050405020303" pitchFamily="18" charset="0"/>
              </a:rPr>
              <a:t>) У отца 6 сыновей , каждый сын имеет сестру . Сколько детей у этого отца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2098184"/>
            <a:ext cx="662473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00" b="1" dirty="0" smtClean="0">
                <a:latin typeface="Monotype Corsiva" panose="03010101010201010101" pitchFamily="66" charset="0"/>
                <a:cs typeface="Aharoni" panose="02010803020104030203" pitchFamily="2" charset="-79"/>
              </a:rPr>
              <a:t>Семь </a:t>
            </a:r>
            <a:endParaRPr lang="ru-RU" sz="16600" b="1" dirty="0">
              <a:latin typeface="Monotype Corsiva" panose="03010101010201010101" pitchFamily="66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839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83518"/>
            <a:ext cx="885698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Математическая викторина </a:t>
            </a:r>
            <a:r>
              <a:rPr lang="ru-RU" sz="7200" b="1" i="1" dirty="0">
                <a:latin typeface="Monotype Corsiva" panose="03010101010201010101" pitchFamily="66" charset="0"/>
              </a:rPr>
              <a:t/>
            </a:r>
            <a:br>
              <a:rPr lang="ru-RU" sz="7200" b="1" i="1" dirty="0">
                <a:latin typeface="Monotype Corsiva" panose="03010101010201010101" pitchFamily="66" charset="0"/>
              </a:rPr>
            </a:br>
            <a:endParaRPr lang="ru-RU" sz="4400" b="1" i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9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123478"/>
            <a:ext cx="89289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Подведение итога</a:t>
            </a:r>
          </a:p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Награждение </a:t>
            </a:r>
            <a:endParaRPr lang="ru-RU" sz="8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13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-276494"/>
            <a:ext cx="9144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СПАСИБО за </a:t>
            </a:r>
          </a:p>
          <a:p>
            <a:pPr algn="ctr"/>
            <a:r>
              <a:rPr lang="ru-RU" sz="11500" b="1" i="1" dirty="0" smtClean="0">
                <a:solidFill>
                  <a:srgbClr val="FFFF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ИГРУ</a:t>
            </a:r>
            <a:endParaRPr lang="ru-RU" sz="11500" b="1" i="1" dirty="0">
              <a:solidFill>
                <a:srgbClr val="FFFF0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9500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9502"/>
            <a:ext cx="889248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9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1</a:t>
            </a:r>
            <a:r>
              <a:rPr lang="ru-RU" sz="199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ru-RU" sz="13800" b="1" i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ru-RU" sz="13800" b="1" i="1" dirty="0">
                <a:solidFill>
                  <a:srgbClr val="FFFF00"/>
                </a:solidFill>
                <a:latin typeface="Georgia" panose="02040502050405020303" pitchFamily="18" charset="0"/>
              </a:rPr>
              <a:t>Тур . </a:t>
            </a:r>
            <a:endParaRPr lang="ru-RU" sz="13800" b="1" i="1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0"/>
            <a:ext cx="80648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За каждый правильный пример по </a:t>
            </a:r>
          </a:p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1 балла. 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54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1967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spc="600" dirty="0" smtClean="0">
                <a:solidFill>
                  <a:srgbClr val="FF0000"/>
                </a:solidFill>
              </a:rPr>
              <a:t>Вычислите.</a:t>
            </a:r>
            <a:endParaRPr lang="ru-RU" sz="6000" b="1" spc="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771550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1</a:t>
            </a:r>
            <a:r>
              <a:rPr lang="ru-RU" sz="8000" b="1" i="1" dirty="0">
                <a:solidFill>
                  <a:srgbClr val="FFFF00"/>
                </a:solidFill>
                <a:latin typeface="Monotype Corsiva" panose="03010101010201010101" pitchFamily="66" charset="0"/>
              </a:rPr>
              <a:t>) 60 + 40 :2 - 30 :5 </a:t>
            </a:r>
            <a:r>
              <a:rPr lang="ru-RU" sz="8000" b="1" i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endParaRPr lang="ru-RU" sz="80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116" y="192367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latin typeface="Monotype Corsiva" panose="03010101010201010101" pitchFamily="66" charset="0"/>
              </a:rPr>
              <a:t>2</a:t>
            </a:r>
            <a:r>
              <a:rPr lang="ru-RU" sz="7200" b="1" i="1" dirty="0">
                <a:latin typeface="Monotype Corsiva" panose="03010101010201010101" pitchFamily="66" charset="0"/>
              </a:rPr>
              <a:t>) 70 - </a:t>
            </a:r>
            <a:r>
              <a:rPr lang="ru-RU" sz="7200" b="1" i="1" dirty="0" smtClean="0">
                <a:latin typeface="Monotype Corsiva" panose="03010101010201010101" pitchFamily="66" charset="0"/>
              </a:rPr>
              <a:t>80  </a:t>
            </a:r>
            <a:r>
              <a:rPr lang="ru-RU" sz="7200" b="1" i="1" dirty="0">
                <a:latin typeface="Monotype Corsiva" panose="03010101010201010101" pitchFamily="66" charset="0"/>
              </a:rPr>
              <a:t>:20 </a:t>
            </a:r>
            <a:r>
              <a:rPr lang="ru-RU" sz="7200" b="1" i="1" dirty="0" smtClean="0">
                <a:latin typeface="Monotype Corsiva" panose="03010101010201010101" pitchFamily="66" charset="0"/>
              </a:rPr>
              <a:t>+60 </a:t>
            </a:r>
            <a:r>
              <a:rPr lang="ru-RU" sz="7200" b="1" i="1" dirty="0">
                <a:latin typeface="Monotype Corsiva" panose="03010101010201010101" pitchFamily="66" charset="0"/>
              </a:rPr>
              <a:t>: 30 </a:t>
            </a:r>
            <a:endParaRPr lang="ru-RU" sz="7200" dirty="0"/>
          </a:p>
        </p:txBody>
      </p:sp>
      <p:sp>
        <p:nvSpPr>
          <p:cNvPr id="5" name="TextBox 4"/>
          <p:cNvSpPr txBox="1"/>
          <p:nvPr/>
        </p:nvSpPr>
        <p:spPr>
          <a:xfrm>
            <a:off x="288116" y="2971037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7200" b="1" i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3</a:t>
            </a:r>
            <a:r>
              <a:rPr lang="ru-RU" sz="7200" b="1" i="1" dirty="0">
                <a:solidFill>
                  <a:srgbClr val="00B050"/>
                </a:solidFill>
                <a:latin typeface="Monotype Corsiva" panose="03010101010201010101" pitchFamily="66" charset="0"/>
              </a:rPr>
              <a:t>) 90 : </a:t>
            </a:r>
            <a:r>
              <a:rPr lang="ru-RU" sz="7200" b="1" i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3 </a:t>
            </a:r>
            <a:r>
              <a:rPr lang="ru-RU" sz="7200" b="1" i="1" dirty="0">
                <a:solidFill>
                  <a:srgbClr val="00B050"/>
                </a:solidFill>
                <a:latin typeface="Monotype Corsiva" panose="03010101010201010101" pitchFamily="66" charset="0"/>
              </a:rPr>
              <a:t>:15 + 36 - 20 </a:t>
            </a:r>
            <a:endParaRPr lang="ru-RU" sz="4400" b="1" i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970452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1) 74  2) 69   3) 18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2441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55552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740192"/>
            <a:ext cx="763284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2 тур.</a:t>
            </a:r>
            <a:endParaRPr lang="ru-RU" sz="199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53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92" y="65187"/>
            <a:ext cx="90730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Я </a:t>
            </a:r>
            <a:r>
              <a:rPr lang="ru-RU" sz="36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села в автобус на начальной станции и пересчитала пассажиров . Их было 17. Автобус тронулся , затем остановился . На первой остановке вошло 6 человек , вышло 2 человека .На следующей остановке вошло 10 человек ,никто не вышел .Потом на остановке вошло 4 человека и вышло 7 . А потом на остановке гражданин один вошел, с целой кучею обновок ... Сколько было остановок 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1800" y="195486"/>
            <a:ext cx="295232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7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5</a:t>
            </a:r>
            <a:endParaRPr lang="ru-RU" sz="28700" b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78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15566"/>
            <a:ext cx="84969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8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3 тур.</a:t>
            </a:r>
            <a:endParaRPr lang="ru-RU" sz="138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2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-92546"/>
            <a:ext cx="88569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Назовите </a:t>
            </a:r>
            <a:r>
              <a:rPr lang="ru-RU" sz="66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как можно больше слов , связанных с математикой </a:t>
            </a:r>
            <a:endParaRPr lang="ru-RU" sz="6600" b="1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( </a:t>
            </a:r>
            <a:r>
              <a:rPr lang="ru-RU" sz="66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1 слово -1 балл ) </a:t>
            </a:r>
            <a:r>
              <a:rPr lang="ru-RU" sz="60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.</a:t>
            </a:r>
            <a:r>
              <a:rPr lang="ru-RU" sz="6000" b="1" dirty="0"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816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23478"/>
            <a:ext cx="856895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900" b="1" dirty="0" smtClean="0">
                <a:solidFill>
                  <a:srgbClr val="92D050"/>
                </a:solidFill>
                <a:cs typeface="Aharoni" panose="02010803020104030203" pitchFamily="2" charset="-79"/>
              </a:rPr>
              <a:t>4 тур.</a:t>
            </a:r>
            <a:endParaRPr lang="ru-RU" sz="23900" b="1" dirty="0">
              <a:solidFill>
                <a:srgbClr val="92D050"/>
              </a:solidFill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3795886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За правильный ответ по 2 бала.  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07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4F8C02C-E2CF-4C16-B46E-6B24DF3071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Широкоэкранный шаблон Волны с видео</Template>
  <TotalTime>0</TotalTime>
  <Words>404</Words>
  <Application>Microsoft Office PowerPoint</Application>
  <PresentationFormat>Экран (16:9)</PresentationFormat>
  <Paragraphs>69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Aharoni</vt:lpstr>
      <vt:lpstr>Arabic Typesetting</vt:lpstr>
      <vt:lpstr>Arial</vt:lpstr>
      <vt:lpstr>Arial Black</vt:lpstr>
      <vt:lpstr>Calibri</vt:lpstr>
      <vt:lpstr>Georgia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dc:description/>
  <cp:lastModifiedBy/>
  <cp:revision>1</cp:revision>
  <dcterms:created xsi:type="dcterms:W3CDTF">2013-10-16T06:55:54Z</dcterms:created>
  <dcterms:modified xsi:type="dcterms:W3CDTF">2013-10-16T16:53:13Z</dcterms:modified>
  <cp:category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TC018813439991</vt:lpwstr>
  </property>
</Properties>
</file>