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7" r:id="rId2"/>
    <p:sldId id="258" r:id="rId3"/>
    <p:sldId id="259" r:id="rId4"/>
    <p:sldId id="260" r:id="rId5"/>
    <p:sldId id="261" r:id="rId6"/>
    <p:sldId id="263" r:id="rId7"/>
    <p:sldId id="262"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81" autoAdjust="0"/>
    <p:restoredTop sz="94660"/>
  </p:normalViewPr>
  <p:slideViewPr>
    <p:cSldViewPr snapToGrid="0">
      <p:cViewPr varScale="1">
        <p:scale>
          <a:sx n="88" d="100"/>
          <a:sy n="88" d="100"/>
        </p:scale>
        <p:origin x="102" y="3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ru-RU" smtClean="0"/>
              <a:t>Образец заголовка</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2/26/2014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Date Placeholder 2"/>
          <p:cNvSpPr>
            <a:spLocks noGrp="1"/>
          </p:cNvSpPr>
          <p:nvPr>
            <p:ph type="dt" sz="half" idx="10"/>
          </p:nvPr>
        </p:nvSpPr>
        <p:spPr/>
        <p:txBody>
          <a:bodyPr/>
          <a:lstStyle/>
          <a:p>
            <a:fld id="{B61BEF0D-F0BB-DE4B-95CE-6DB70DBA9567}" type="datetimeFigureOut">
              <a:rPr lang="en-US" dirty="0"/>
              <a:pPr/>
              <a:t>2/26/2014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2/26/2014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2/26/2014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2/26/2014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ru-RU" smtClean="0"/>
              <a:t>Образец текста</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2/26/2014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ru-RU" smtClean="0"/>
              <a:t>Образец заголовка</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ru-RU" smtClean="0"/>
              <a:t>Образец текста</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2/26/2014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2/26/2014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2/26/2014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nchor="ct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2/26/2014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2/26/2014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2/26/2014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2/26/2014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2/26/2014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2/26/2014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2/26/2014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ru-RU" smtClean="0"/>
              <a:t>Образец заголовка</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2/26/2014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B61BEF0D-F0BB-DE4B-95CE-6DB70DBA9567}" type="datetimeFigureOut">
              <a:rPr lang="en-US" dirty="0"/>
              <a:pPr/>
              <a:t>2/26/2014</a:t>
            </a:fld>
            <a:endParaRPr lang="en-US" dirty="0"/>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en-US" dirty="0"/>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68" r:id="rId10"/>
    <p:sldLayoutId id="2147483663" r:id="rId11"/>
    <p:sldLayoutId id="2147483664" r:id="rId12"/>
    <p:sldLayoutId id="2147483665" r:id="rId13"/>
    <p:sldLayoutId id="2147483666" r:id="rId14"/>
    <p:sldLayoutId id="2147483667" r:id="rId15"/>
    <p:sldLayoutId id="2147483658" r:id="rId16"/>
    <p:sldLayoutId id="2147483659"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slide" Target="slide15.xml"/><Relationship Id="rId3" Type="http://schemas.openxmlformats.org/officeDocument/2006/relationships/slide" Target="slide10.xml"/><Relationship Id="rId7"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7.xml"/><Relationship Id="rId6" Type="http://schemas.openxmlformats.org/officeDocument/2006/relationships/slide" Target="slide13.xml"/><Relationship Id="rId11" Type="http://schemas.openxmlformats.org/officeDocument/2006/relationships/slide" Target="slide18.xml"/><Relationship Id="rId5" Type="http://schemas.openxmlformats.org/officeDocument/2006/relationships/slide" Target="slide12.xml"/><Relationship Id="rId10" Type="http://schemas.openxmlformats.org/officeDocument/2006/relationships/slide" Target="slide17.xml"/><Relationship Id="rId4" Type="http://schemas.openxmlformats.org/officeDocument/2006/relationships/slide" Target="slide11.xml"/><Relationship Id="rId9" Type="http://schemas.openxmlformats.org/officeDocument/2006/relationships/slide" Target="slide16.xml"/></Relationships>
</file>

<file path=ppt/slides/_rels/slide9.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09549" y="128111"/>
            <a:ext cx="11782425" cy="6555641"/>
          </a:xfrm>
          <a:prstGeom prst="rect">
            <a:avLst/>
          </a:prstGeom>
        </p:spPr>
        <p:txBody>
          <a:bodyPr wrap="square">
            <a:spAutoFit/>
          </a:bodyPr>
          <a:lstStyle/>
          <a:p>
            <a:pPr algn="ctr"/>
            <a:r>
              <a:rPr lang="ru-RU" sz="6000" b="1" dirty="0">
                <a:solidFill>
                  <a:srgbClr val="FF0000"/>
                </a:solidFill>
              </a:rPr>
              <a:t>Республика Дагестан</a:t>
            </a:r>
          </a:p>
          <a:p>
            <a:pPr algn="ctr"/>
            <a:r>
              <a:rPr lang="ru-RU" sz="6000" b="1" dirty="0">
                <a:solidFill>
                  <a:srgbClr val="FF0000"/>
                </a:solidFill>
              </a:rPr>
              <a:t>Цунтинский район</a:t>
            </a:r>
          </a:p>
          <a:p>
            <a:pPr algn="ctr"/>
            <a:r>
              <a:rPr lang="ru-RU" sz="6000" b="1" dirty="0">
                <a:solidFill>
                  <a:srgbClr val="FF0000"/>
                </a:solidFill>
              </a:rPr>
              <a:t> сел. Мокок</a:t>
            </a:r>
          </a:p>
          <a:p>
            <a:pPr algn="ctr"/>
            <a:r>
              <a:rPr lang="ru-RU" sz="6000" b="1" dirty="0">
                <a:solidFill>
                  <a:srgbClr val="FF0000"/>
                </a:solidFill>
              </a:rPr>
              <a:t>МКОУ «Мококская СОШ им. Хайбулаева С. З.»</a:t>
            </a:r>
          </a:p>
          <a:p>
            <a:pPr algn="ctr"/>
            <a:r>
              <a:rPr lang="ru-RU" sz="6000" b="1" dirty="0">
                <a:solidFill>
                  <a:srgbClr val="FF0000"/>
                </a:solidFill>
              </a:rPr>
              <a:t>Составил: Магомедов Халид Ахмедович</a:t>
            </a:r>
          </a:p>
        </p:txBody>
      </p:sp>
    </p:spTree>
    <p:extLst>
      <p:ext uri="{BB962C8B-B14F-4D97-AF65-F5344CB8AC3E}">
        <p14:creationId xmlns:p14="http://schemas.microsoft.com/office/powerpoint/2010/main" val="222656218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9742" y="144921"/>
            <a:ext cx="11908971" cy="5632311"/>
          </a:xfrm>
          <a:prstGeom prst="rect">
            <a:avLst/>
          </a:prstGeom>
        </p:spPr>
        <p:txBody>
          <a:bodyPr wrap="square">
            <a:spAutoFit/>
          </a:bodyPr>
          <a:lstStyle/>
          <a:p>
            <a:r>
              <a:rPr lang="ru-RU" sz="7200" b="1" dirty="0">
                <a:solidFill>
                  <a:srgbClr val="FF0000"/>
                </a:solidFill>
              </a:rPr>
              <a:t>2.	Пара лошадей пробежала 40 км. Сколько километров пробежала каждая лошадь? </a:t>
            </a:r>
          </a:p>
        </p:txBody>
      </p:sp>
      <p:sp>
        <p:nvSpPr>
          <p:cNvPr id="4" name="Прямоугольник 3"/>
          <p:cNvSpPr/>
          <p:nvPr/>
        </p:nvSpPr>
        <p:spPr>
          <a:xfrm>
            <a:off x="2862942" y="1637637"/>
            <a:ext cx="9329058" cy="2646878"/>
          </a:xfrm>
          <a:prstGeom prst="rect">
            <a:avLst/>
          </a:prstGeom>
        </p:spPr>
        <p:txBody>
          <a:bodyPr wrap="square">
            <a:spAutoFit/>
          </a:bodyPr>
          <a:lstStyle/>
          <a:p>
            <a:r>
              <a:rPr lang="ru-RU" sz="16600" b="1" dirty="0" smtClean="0">
                <a:solidFill>
                  <a:schemeClr val="bg1"/>
                </a:solidFill>
              </a:rPr>
              <a:t>40 км</a:t>
            </a:r>
            <a:endParaRPr lang="ru-RU" sz="16600" dirty="0">
              <a:solidFill>
                <a:schemeClr val="bg1"/>
              </a:solidFill>
            </a:endParaRPr>
          </a:p>
        </p:txBody>
      </p:sp>
      <p:sp>
        <p:nvSpPr>
          <p:cNvPr id="5" name="Штриховая стрелка вправо 4">
            <a:hlinkClick r:id="rId2" action="ppaction://hlinksldjump"/>
          </p:cNvPr>
          <p:cNvSpPr/>
          <p:nvPr/>
        </p:nvSpPr>
        <p:spPr>
          <a:xfrm>
            <a:off x="7892143" y="5279571"/>
            <a:ext cx="2982686" cy="1273629"/>
          </a:xfrm>
          <a:prstGeom prst="striped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53567985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prestig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xit" presetSubtype="0" fill="hold" grpId="0" nodeType="clickEffect">
                                  <p:stCondLst>
                                    <p:cond delay="0"/>
                                  </p:stCondLst>
                                  <p:childTnLst>
                                    <p:anim calcmode="lin" valueType="num">
                                      <p:cBhvr>
                                        <p:cTn id="6" dur="1000"/>
                                        <p:tgtEl>
                                          <p:spTgt spid="2"/>
                                        </p:tgtEl>
                                        <p:attrNameLst>
                                          <p:attrName>ppt_w</p:attrName>
                                        </p:attrNameLst>
                                      </p:cBhvr>
                                      <p:tavLst>
                                        <p:tav tm="0">
                                          <p:val>
                                            <p:strVal val="ppt_w"/>
                                          </p:val>
                                        </p:tav>
                                        <p:tav tm="100000">
                                          <p:val>
                                            <p:fltVal val="0"/>
                                          </p:val>
                                        </p:tav>
                                      </p:tavLst>
                                    </p:anim>
                                    <p:anim calcmode="lin" valueType="num">
                                      <p:cBhvr>
                                        <p:cTn id="7" dur="1000"/>
                                        <p:tgtEl>
                                          <p:spTgt spid="2"/>
                                        </p:tgtEl>
                                        <p:attrNameLst>
                                          <p:attrName>ppt_h</p:attrName>
                                        </p:attrNameLst>
                                      </p:cBhvr>
                                      <p:tavLst>
                                        <p:tav tm="0">
                                          <p:val>
                                            <p:strVal val="ppt_h"/>
                                          </p:val>
                                        </p:tav>
                                        <p:tav tm="100000">
                                          <p:val>
                                            <p:fltVal val="0"/>
                                          </p:val>
                                        </p:tav>
                                      </p:tavLst>
                                    </p:anim>
                                    <p:anim calcmode="lin" valueType="num">
                                      <p:cBhvr>
                                        <p:cTn id="8" dur="1000"/>
                                        <p:tgtEl>
                                          <p:spTgt spid="2"/>
                                        </p:tgtEl>
                                        <p:attrNameLst>
                                          <p:attrName>style.rotation</p:attrName>
                                        </p:attrNameLst>
                                      </p:cBhvr>
                                      <p:tavLst>
                                        <p:tav tm="0">
                                          <p:val>
                                            <p:fltVal val="0"/>
                                          </p:val>
                                        </p:tav>
                                        <p:tav tm="100000">
                                          <p:val>
                                            <p:fltVal val="90"/>
                                          </p:val>
                                        </p:tav>
                                      </p:tavLst>
                                    </p:anim>
                                    <p:animEffect transition="out" filter="fade">
                                      <p:cBhvr>
                                        <p:cTn id="9" dur="1000"/>
                                        <p:tgtEl>
                                          <p:spTgt spid="2"/>
                                        </p:tgtEl>
                                      </p:cBhvr>
                                    </p:animEffect>
                                    <p:set>
                                      <p:cBhvr>
                                        <p:cTn id="10" dur="1" fill="hold">
                                          <p:stCondLst>
                                            <p:cond delay="999"/>
                                          </p:stCondLst>
                                        </p:cTn>
                                        <p:tgtEl>
                                          <p:spTgt spid="2"/>
                                        </p:tgtEl>
                                        <p:attrNameLst>
                                          <p:attrName>style.visibility</p:attrName>
                                        </p:attrNameLst>
                                      </p:cBhvr>
                                      <p:to>
                                        <p:strVal val="hidden"/>
                                      </p:to>
                                    </p:set>
                                  </p:childTnLst>
                                </p:cTn>
                              </p:par>
                              <p:par>
                                <p:cTn id="11" presetID="3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63284" y="166692"/>
            <a:ext cx="11789229" cy="6001643"/>
          </a:xfrm>
          <a:prstGeom prst="rect">
            <a:avLst/>
          </a:prstGeom>
        </p:spPr>
        <p:txBody>
          <a:bodyPr wrap="square">
            <a:spAutoFit/>
          </a:bodyPr>
          <a:lstStyle/>
          <a:p>
            <a:r>
              <a:rPr lang="ru-RU" sz="9600" b="1" dirty="0">
                <a:solidFill>
                  <a:srgbClr val="0070C0"/>
                </a:solidFill>
              </a:rPr>
              <a:t>3.	Сейчас 6 часов вечера. Какая часть суток прошла</a:t>
            </a:r>
            <a:r>
              <a:rPr lang="ru-RU" sz="9600" b="1" dirty="0" smtClean="0">
                <a:solidFill>
                  <a:srgbClr val="0070C0"/>
                </a:solidFill>
              </a:rPr>
              <a:t>? </a:t>
            </a:r>
            <a:endParaRPr lang="ru-RU" sz="9600" b="1" dirty="0">
              <a:solidFill>
                <a:srgbClr val="0070C0"/>
              </a:solidFill>
            </a:endParaRPr>
          </a:p>
        </p:txBody>
      </p:sp>
      <p:sp>
        <p:nvSpPr>
          <p:cNvPr id="3" name="Прямоугольник 2"/>
          <p:cNvSpPr/>
          <p:nvPr/>
        </p:nvSpPr>
        <p:spPr>
          <a:xfrm>
            <a:off x="3349867" y="1437306"/>
            <a:ext cx="4217821" cy="3154710"/>
          </a:xfrm>
          <a:prstGeom prst="rect">
            <a:avLst/>
          </a:prstGeom>
        </p:spPr>
        <p:txBody>
          <a:bodyPr wrap="none">
            <a:spAutoFit/>
          </a:bodyPr>
          <a:lstStyle/>
          <a:p>
            <a:r>
              <a:rPr lang="ru-RU" sz="19900" b="1" dirty="0">
                <a:solidFill>
                  <a:srgbClr val="C00000"/>
                </a:solidFill>
              </a:rPr>
              <a:t>3/4</a:t>
            </a:r>
            <a:endParaRPr lang="ru-RU" sz="19900" dirty="0">
              <a:solidFill>
                <a:srgbClr val="C00000"/>
              </a:solidFill>
            </a:endParaRPr>
          </a:p>
        </p:txBody>
      </p:sp>
      <p:sp>
        <p:nvSpPr>
          <p:cNvPr id="4" name="Штриховая стрелка вправо 3">
            <a:hlinkClick r:id="rId2" action="ppaction://hlinksldjump"/>
          </p:cNvPr>
          <p:cNvSpPr/>
          <p:nvPr/>
        </p:nvSpPr>
        <p:spPr>
          <a:xfrm>
            <a:off x="8196943" y="5148943"/>
            <a:ext cx="3124200" cy="1436914"/>
          </a:xfrm>
          <a:prstGeom prst="stripedRigh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7309402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ractur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xit" presetSubtype="32" fill="hold" grpId="0" nodeType="clickEffect">
                                  <p:stCondLst>
                                    <p:cond delay="0"/>
                                  </p:stCondLst>
                                  <p:childTnLst>
                                    <p:animEffect transition="out" filter="circle(out)">
                                      <p:cBhvr>
                                        <p:cTn id="6" dur="2000"/>
                                        <p:tgtEl>
                                          <p:spTgt spid="2"/>
                                        </p:tgtEl>
                                      </p:cBhvr>
                                    </p:animEffect>
                                    <p:set>
                                      <p:cBhvr>
                                        <p:cTn id="7" dur="1" fill="hold">
                                          <p:stCondLst>
                                            <p:cond delay="1999"/>
                                          </p:stCondLst>
                                        </p:cTn>
                                        <p:tgtEl>
                                          <p:spTgt spid="2"/>
                                        </p:tgtEl>
                                        <p:attrNameLst>
                                          <p:attrName>style.visibility</p:attrName>
                                        </p:attrNameLst>
                                      </p:cBhvr>
                                      <p:to>
                                        <p:strVal val="hidden"/>
                                      </p:to>
                                    </p:set>
                                  </p:childTnLst>
                                </p:cTn>
                              </p:par>
                              <p:par>
                                <p:cTn id="8" presetID="6" presetClass="entr" presetSubtype="16"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ircle(in)">
                                      <p:cBhvr>
                                        <p:cTn id="10"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1513" y="123149"/>
            <a:ext cx="11919857" cy="6370975"/>
          </a:xfrm>
          <a:prstGeom prst="rect">
            <a:avLst/>
          </a:prstGeom>
        </p:spPr>
        <p:txBody>
          <a:bodyPr wrap="square">
            <a:spAutoFit/>
          </a:bodyPr>
          <a:lstStyle/>
          <a:p>
            <a:r>
              <a:rPr lang="ru-RU" sz="8800" b="1" dirty="0">
                <a:solidFill>
                  <a:srgbClr val="7030A0"/>
                </a:solidFill>
              </a:rPr>
              <a:t>4.	</a:t>
            </a:r>
            <a:r>
              <a:rPr lang="ru-RU" sz="8000" b="1" dirty="0">
                <a:solidFill>
                  <a:srgbClr val="7030A0"/>
                </a:solidFill>
              </a:rPr>
              <a:t>Пять лет назад брату и сестре вместе было 8 лет. Сколько лет им будет вместе через 5 лет</a:t>
            </a:r>
            <a:r>
              <a:rPr lang="ru-RU" sz="8000" b="1" dirty="0" smtClean="0">
                <a:solidFill>
                  <a:srgbClr val="7030A0"/>
                </a:solidFill>
              </a:rPr>
              <a:t>? </a:t>
            </a:r>
            <a:endParaRPr lang="ru-RU" sz="8000" b="1" dirty="0">
              <a:solidFill>
                <a:srgbClr val="7030A0"/>
              </a:solidFill>
            </a:endParaRPr>
          </a:p>
        </p:txBody>
      </p:sp>
      <p:sp>
        <p:nvSpPr>
          <p:cNvPr id="3" name="Прямоугольник 2"/>
          <p:cNvSpPr/>
          <p:nvPr/>
        </p:nvSpPr>
        <p:spPr>
          <a:xfrm>
            <a:off x="3315681" y="1054172"/>
            <a:ext cx="4307589" cy="4508927"/>
          </a:xfrm>
          <a:prstGeom prst="rect">
            <a:avLst/>
          </a:prstGeom>
        </p:spPr>
        <p:txBody>
          <a:bodyPr wrap="none">
            <a:spAutoFit/>
          </a:bodyPr>
          <a:lstStyle/>
          <a:p>
            <a:r>
              <a:rPr lang="ru-RU" sz="28700" b="1" dirty="0">
                <a:solidFill>
                  <a:srgbClr val="FF0000"/>
                </a:solidFill>
              </a:rPr>
              <a:t>13</a:t>
            </a:r>
            <a:endParaRPr lang="ru-RU" sz="28700" dirty="0">
              <a:solidFill>
                <a:srgbClr val="FF0000"/>
              </a:solidFill>
            </a:endParaRPr>
          </a:p>
        </p:txBody>
      </p:sp>
      <p:sp>
        <p:nvSpPr>
          <p:cNvPr id="4" name="Штриховая стрелка вправо 3">
            <a:hlinkClick r:id="rId2" action="ppaction://hlinksldjump"/>
          </p:cNvPr>
          <p:cNvSpPr/>
          <p:nvPr/>
        </p:nvSpPr>
        <p:spPr>
          <a:xfrm>
            <a:off x="9285515" y="1404257"/>
            <a:ext cx="2427514" cy="1393371"/>
          </a:xfrm>
          <a:prstGeom prst="striped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18721628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xit" presetSubtype="0" fill="hold" grpId="0" nodeType="clickEffect">
                                  <p:stCondLst>
                                    <p:cond delay="0"/>
                                  </p:stCondLst>
                                  <p:childTnLst>
                                    <p:anim calcmode="lin" valueType="num">
                                      <p:cBhvr>
                                        <p:cTn id="6" dur="1000"/>
                                        <p:tgtEl>
                                          <p:spTgt spid="2"/>
                                        </p:tgtEl>
                                        <p:attrNameLst>
                                          <p:attrName>ppt_w</p:attrName>
                                        </p:attrNameLst>
                                      </p:cBhvr>
                                      <p:tavLst>
                                        <p:tav tm="0">
                                          <p:val>
                                            <p:strVal val="ppt_w"/>
                                          </p:val>
                                        </p:tav>
                                        <p:tav tm="100000">
                                          <p:val>
                                            <p:fltVal val="0"/>
                                          </p:val>
                                        </p:tav>
                                      </p:tavLst>
                                    </p:anim>
                                    <p:anim calcmode="lin" valueType="num">
                                      <p:cBhvr>
                                        <p:cTn id="7" dur="1000"/>
                                        <p:tgtEl>
                                          <p:spTgt spid="2"/>
                                        </p:tgtEl>
                                        <p:attrNameLst>
                                          <p:attrName>ppt_h</p:attrName>
                                        </p:attrNameLst>
                                      </p:cBhvr>
                                      <p:tavLst>
                                        <p:tav tm="0">
                                          <p:val>
                                            <p:strVal val="ppt_h"/>
                                          </p:val>
                                        </p:tav>
                                        <p:tav tm="100000">
                                          <p:val>
                                            <p:fltVal val="0"/>
                                          </p:val>
                                        </p:tav>
                                      </p:tavLst>
                                    </p:anim>
                                    <p:anim calcmode="lin" valueType="num">
                                      <p:cBhvr>
                                        <p:cTn id="8" dur="1000"/>
                                        <p:tgtEl>
                                          <p:spTgt spid="2"/>
                                        </p:tgtEl>
                                        <p:attrNameLst>
                                          <p:attrName>style.rotation</p:attrName>
                                        </p:attrNameLst>
                                      </p:cBhvr>
                                      <p:tavLst>
                                        <p:tav tm="0">
                                          <p:val>
                                            <p:fltVal val="0"/>
                                          </p:val>
                                        </p:tav>
                                        <p:tav tm="100000">
                                          <p:val>
                                            <p:fltVal val="90"/>
                                          </p:val>
                                        </p:tav>
                                      </p:tavLst>
                                    </p:anim>
                                    <p:animEffect transition="out" filter="fade">
                                      <p:cBhvr>
                                        <p:cTn id="9" dur="1000"/>
                                        <p:tgtEl>
                                          <p:spTgt spid="2"/>
                                        </p:tgtEl>
                                      </p:cBhvr>
                                    </p:animEffect>
                                    <p:set>
                                      <p:cBhvr>
                                        <p:cTn id="10" dur="1" fill="hold">
                                          <p:stCondLst>
                                            <p:cond delay="999"/>
                                          </p:stCondLst>
                                        </p:cTn>
                                        <p:tgtEl>
                                          <p:spTgt spid="2"/>
                                        </p:tgtEl>
                                        <p:attrNameLst>
                                          <p:attrName>style.visibility</p:attrName>
                                        </p:attrNameLst>
                                      </p:cBhvr>
                                      <p:to>
                                        <p:strVal val="hidden"/>
                                      </p:to>
                                    </p:set>
                                  </p:childTnLst>
                                </p:cTn>
                              </p:par>
                              <p:par>
                                <p:cTn id="11" presetID="31"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107408"/>
            <a:ext cx="12104914" cy="6555641"/>
          </a:xfrm>
          <a:prstGeom prst="rect">
            <a:avLst/>
          </a:prstGeom>
        </p:spPr>
        <p:txBody>
          <a:bodyPr wrap="square">
            <a:spAutoFit/>
          </a:bodyPr>
          <a:lstStyle/>
          <a:p>
            <a:r>
              <a:rPr lang="ru-RU" sz="6000" b="1" dirty="0">
                <a:solidFill>
                  <a:srgbClr val="FFFF00"/>
                </a:solidFill>
              </a:rPr>
              <a:t>5.	На столе лежали конфеты в кучке. Две матери, две дочери да бабушка с внучкой взяли конфет по одной штучке, и не стало этой кучки. Сколько было конфет в кучке</a:t>
            </a:r>
            <a:r>
              <a:rPr lang="ru-RU" sz="6000" b="1" dirty="0" smtClean="0">
                <a:solidFill>
                  <a:srgbClr val="FFFF00"/>
                </a:solidFill>
              </a:rPr>
              <a:t>? </a:t>
            </a:r>
            <a:endParaRPr lang="ru-RU" sz="6000" b="1" dirty="0">
              <a:solidFill>
                <a:srgbClr val="FFFF00"/>
              </a:solidFill>
            </a:endParaRPr>
          </a:p>
        </p:txBody>
      </p:sp>
      <p:sp>
        <p:nvSpPr>
          <p:cNvPr id="3" name="Прямоугольник 2"/>
          <p:cNvSpPr/>
          <p:nvPr/>
        </p:nvSpPr>
        <p:spPr>
          <a:xfrm>
            <a:off x="4033745" y="446706"/>
            <a:ext cx="3564484" cy="5386090"/>
          </a:xfrm>
          <a:prstGeom prst="rect">
            <a:avLst/>
          </a:prstGeom>
        </p:spPr>
        <p:txBody>
          <a:bodyPr wrap="square">
            <a:spAutoFit/>
          </a:bodyPr>
          <a:lstStyle/>
          <a:p>
            <a:r>
              <a:rPr lang="ru-RU" sz="34400" b="1" dirty="0">
                <a:solidFill>
                  <a:srgbClr val="0070C0"/>
                </a:solidFill>
              </a:rPr>
              <a:t>3</a:t>
            </a:r>
            <a:endParaRPr lang="ru-RU" sz="34400" dirty="0">
              <a:solidFill>
                <a:srgbClr val="0070C0"/>
              </a:solidFill>
            </a:endParaRPr>
          </a:p>
        </p:txBody>
      </p:sp>
      <p:sp>
        <p:nvSpPr>
          <p:cNvPr id="4" name="Штриховая стрелка вправо 3">
            <a:hlinkClick r:id="rId2" action="ppaction://hlinksldjump"/>
          </p:cNvPr>
          <p:cNvSpPr/>
          <p:nvPr/>
        </p:nvSpPr>
        <p:spPr>
          <a:xfrm>
            <a:off x="7598229" y="5621392"/>
            <a:ext cx="3265714" cy="1101404"/>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38564441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2"/>
                                        </p:tgtEl>
                                        <p:attrNameLst>
                                          <p:attrName>ppt_w</p:attrName>
                                        </p:attrNameLst>
                                      </p:cBhvr>
                                      <p:tavLst>
                                        <p:tav tm="0">
                                          <p:val>
                                            <p:strVal val="ppt_w"/>
                                          </p:val>
                                        </p:tav>
                                        <p:tav tm="100000">
                                          <p:val>
                                            <p:fltVal val="0"/>
                                          </p:val>
                                        </p:tav>
                                      </p:tavLst>
                                    </p:anim>
                                    <p:anim calcmode="lin" valueType="num">
                                      <p:cBhvr>
                                        <p:cTn id="7" dur="500"/>
                                        <p:tgtEl>
                                          <p:spTgt spid="2"/>
                                        </p:tgtEl>
                                        <p:attrNameLst>
                                          <p:attrName>ppt_h</p:attrName>
                                        </p:attrNameLst>
                                      </p:cBhvr>
                                      <p:tavLst>
                                        <p:tav tm="0">
                                          <p:val>
                                            <p:strVal val="ppt_h"/>
                                          </p:val>
                                        </p:tav>
                                        <p:tav tm="100000">
                                          <p:val>
                                            <p:fltVal val="0"/>
                                          </p:val>
                                        </p:tav>
                                      </p:tavLst>
                                    </p:anim>
                                    <p:animEffect transition="out" filter="fade">
                                      <p:cBhvr>
                                        <p:cTn id="8" dur="500"/>
                                        <p:tgtEl>
                                          <p:spTgt spid="2"/>
                                        </p:tgtEl>
                                      </p:cBhvr>
                                    </p:animEffect>
                                    <p:set>
                                      <p:cBhvr>
                                        <p:cTn id="9" dur="1" fill="hold">
                                          <p:stCondLst>
                                            <p:cond delay="499"/>
                                          </p:stCondLst>
                                        </p:cTn>
                                        <p:tgtEl>
                                          <p:spTgt spid="2"/>
                                        </p:tgtEl>
                                        <p:attrNameLst>
                                          <p:attrName>style.visibility</p:attrName>
                                        </p:attrNameLst>
                                      </p:cBhvr>
                                      <p:to>
                                        <p:strVal val="hidden"/>
                                      </p:to>
                                    </p:se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6199" y="90492"/>
            <a:ext cx="12006943" cy="6555641"/>
          </a:xfrm>
          <a:prstGeom prst="rect">
            <a:avLst/>
          </a:prstGeom>
        </p:spPr>
        <p:txBody>
          <a:bodyPr wrap="square">
            <a:spAutoFit/>
          </a:bodyPr>
          <a:lstStyle/>
          <a:p>
            <a:r>
              <a:rPr lang="ru-RU" sz="8400" b="1" dirty="0">
                <a:solidFill>
                  <a:srgbClr val="0070C0"/>
                </a:solidFill>
              </a:rPr>
              <a:t>6.	Зайцы пилят бревно. Они сделали 12 распилов. Сколько получилось чурбаков</a:t>
            </a:r>
            <a:r>
              <a:rPr lang="ru-RU" sz="8400" b="1" dirty="0" smtClean="0">
                <a:solidFill>
                  <a:srgbClr val="0070C0"/>
                </a:solidFill>
              </a:rPr>
              <a:t>?</a:t>
            </a:r>
            <a:r>
              <a:rPr lang="ru-RU" sz="8000" b="1" dirty="0" smtClean="0">
                <a:solidFill>
                  <a:srgbClr val="0070C0"/>
                </a:solidFill>
              </a:rPr>
              <a:t> </a:t>
            </a:r>
            <a:endParaRPr lang="ru-RU" sz="8000" b="1" dirty="0">
              <a:solidFill>
                <a:srgbClr val="0070C0"/>
              </a:solidFill>
            </a:endParaRPr>
          </a:p>
        </p:txBody>
      </p:sp>
      <p:sp>
        <p:nvSpPr>
          <p:cNvPr id="3" name="Прямоугольник 2"/>
          <p:cNvSpPr/>
          <p:nvPr/>
        </p:nvSpPr>
        <p:spPr>
          <a:xfrm>
            <a:off x="3925875" y="598323"/>
            <a:ext cx="4307589" cy="4508927"/>
          </a:xfrm>
          <a:prstGeom prst="rect">
            <a:avLst/>
          </a:prstGeom>
        </p:spPr>
        <p:txBody>
          <a:bodyPr wrap="none">
            <a:spAutoFit/>
          </a:bodyPr>
          <a:lstStyle/>
          <a:p>
            <a:r>
              <a:rPr lang="ru-RU" sz="28700" b="1" dirty="0">
                <a:solidFill>
                  <a:srgbClr val="FF0000"/>
                </a:solidFill>
              </a:rPr>
              <a:t>13</a:t>
            </a:r>
            <a:endParaRPr lang="ru-RU" sz="28700" dirty="0">
              <a:solidFill>
                <a:srgbClr val="FF0000"/>
              </a:solidFill>
            </a:endParaRPr>
          </a:p>
        </p:txBody>
      </p:sp>
      <p:sp>
        <p:nvSpPr>
          <p:cNvPr id="4" name="Штриховая стрелка вправо 3">
            <a:hlinkClick r:id="rId2" action="ppaction://hlinksldjump"/>
          </p:cNvPr>
          <p:cNvSpPr/>
          <p:nvPr/>
        </p:nvSpPr>
        <p:spPr>
          <a:xfrm>
            <a:off x="7108371" y="4746171"/>
            <a:ext cx="4169229" cy="1899962"/>
          </a:xfrm>
          <a:prstGeom prst="striped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32358874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2"/>
                                        </p:tgtEl>
                                      </p:cBhvr>
                                    </p:animEffect>
                                    <p:anim calcmode="lin" valueType="num">
                                      <p:cBhvr>
                                        <p:cTn id="7" dur="1000"/>
                                        <p:tgtEl>
                                          <p:spTgt spid="2"/>
                                        </p:tgtEl>
                                        <p:attrNameLst>
                                          <p:attrName>ppt_x</p:attrName>
                                        </p:attrNameLst>
                                      </p:cBhvr>
                                      <p:tavLst>
                                        <p:tav tm="0">
                                          <p:val>
                                            <p:strVal val="ppt_x"/>
                                          </p:val>
                                        </p:tav>
                                        <p:tav tm="100000">
                                          <p:val>
                                            <p:strVal val="ppt_x"/>
                                          </p:val>
                                        </p:tav>
                                      </p:tavLst>
                                    </p:anim>
                                    <p:anim calcmode="lin" valueType="num">
                                      <p:cBhvr>
                                        <p:cTn id="8" dur="1000"/>
                                        <p:tgtEl>
                                          <p:spTgt spid="2"/>
                                        </p:tgtEl>
                                        <p:attrNameLst>
                                          <p:attrName>ppt_y</p:attrName>
                                        </p:attrNameLst>
                                      </p:cBhvr>
                                      <p:tavLst>
                                        <p:tav tm="0">
                                          <p:val>
                                            <p:strVal val="ppt_y"/>
                                          </p:val>
                                        </p:tav>
                                        <p:tav tm="100000">
                                          <p:val>
                                            <p:strVal val="ppt_y+.1"/>
                                          </p:val>
                                        </p:tav>
                                      </p:tavLst>
                                    </p:anim>
                                    <p:set>
                                      <p:cBhvr>
                                        <p:cTn id="9" dur="1" fill="hold">
                                          <p:stCondLst>
                                            <p:cond delay="999"/>
                                          </p:stCondLst>
                                        </p:cTn>
                                        <p:tgtEl>
                                          <p:spTgt spid="2"/>
                                        </p:tgtEl>
                                        <p:attrNameLst>
                                          <p:attrName>style.visibility</p:attrName>
                                        </p:attrNameLst>
                                      </p:cBhvr>
                                      <p:to>
                                        <p:strVal val="hidden"/>
                                      </p:to>
                                    </p:set>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9230" y="435428"/>
            <a:ext cx="11462656" cy="5509200"/>
          </a:xfrm>
          <a:prstGeom prst="rect">
            <a:avLst/>
          </a:prstGeom>
          <a:noFill/>
        </p:spPr>
        <p:txBody>
          <a:bodyPr wrap="square" rtlCol="0">
            <a:spAutoFit/>
          </a:bodyPr>
          <a:lstStyle/>
          <a:p>
            <a:pPr algn="ctr"/>
            <a:r>
              <a:rPr lang="ru-RU" sz="8800" b="1" dirty="0" smtClean="0">
                <a:solidFill>
                  <a:srgbClr val="FF0000"/>
                </a:solidFill>
              </a:rPr>
              <a:t>7 вопрос</a:t>
            </a:r>
          </a:p>
          <a:p>
            <a:r>
              <a:rPr lang="ru-RU" sz="8800" b="1" dirty="0" smtClean="0">
                <a:solidFill>
                  <a:srgbClr val="FF0000"/>
                </a:solidFill>
              </a:rPr>
              <a:t>Вы счастливчик, Вам   подарок 2 балла.</a:t>
            </a:r>
            <a:endParaRPr lang="ru-RU" sz="8800" b="1" dirty="0">
              <a:solidFill>
                <a:srgbClr val="FF0000"/>
              </a:solidFill>
            </a:endParaRPr>
          </a:p>
        </p:txBody>
      </p:sp>
      <p:sp>
        <p:nvSpPr>
          <p:cNvPr id="3" name="Штриховая стрелка вправо 2">
            <a:hlinkClick r:id="rId2" action="ppaction://hlinksldjump"/>
          </p:cNvPr>
          <p:cNvSpPr/>
          <p:nvPr/>
        </p:nvSpPr>
        <p:spPr>
          <a:xfrm>
            <a:off x="6988629" y="4942114"/>
            <a:ext cx="3407228" cy="1491343"/>
          </a:xfrm>
          <a:prstGeom prst="stripedRigh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986349204"/>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9743" y="-99422"/>
            <a:ext cx="11908972" cy="7201972"/>
          </a:xfrm>
          <a:prstGeom prst="rect">
            <a:avLst/>
          </a:prstGeom>
        </p:spPr>
        <p:txBody>
          <a:bodyPr wrap="square">
            <a:spAutoFit/>
          </a:bodyPr>
          <a:lstStyle/>
          <a:p>
            <a:r>
              <a:rPr lang="ru-RU" sz="6500" b="1" dirty="0">
                <a:solidFill>
                  <a:srgbClr val="002060"/>
                </a:solidFill>
              </a:rPr>
              <a:t>8.	К Айболиту на прием пришли звери. Все, кроме двух, собаки. Все, кроме двух, кошки. Все, кроме двух, зайцы. Сколько животных пришло к Айболиту</a:t>
            </a:r>
            <a:r>
              <a:rPr lang="ru-RU" sz="6500" b="1" dirty="0" smtClean="0">
                <a:solidFill>
                  <a:srgbClr val="002060"/>
                </a:solidFill>
              </a:rPr>
              <a:t>? </a:t>
            </a:r>
            <a:endParaRPr lang="ru-RU" sz="6500" b="1" dirty="0">
              <a:solidFill>
                <a:srgbClr val="002060"/>
              </a:solidFill>
            </a:endParaRPr>
          </a:p>
        </p:txBody>
      </p:sp>
      <p:sp>
        <p:nvSpPr>
          <p:cNvPr id="3" name="Прямоугольник 2"/>
          <p:cNvSpPr/>
          <p:nvPr/>
        </p:nvSpPr>
        <p:spPr>
          <a:xfrm>
            <a:off x="4022859" y="609991"/>
            <a:ext cx="2654894" cy="5386090"/>
          </a:xfrm>
          <a:prstGeom prst="rect">
            <a:avLst/>
          </a:prstGeom>
        </p:spPr>
        <p:txBody>
          <a:bodyPr wrap="none">
            <a:spAutoFit/>
          </a:bodyPr>
          <a:lstStyle/>
          <a:p>
            <a:r>
              <a:rPr lang="ru-RU" sz="34400" b="1" dirty="0">
                <a:solidFill>
                  <a:srgbClr val="FFFF00"/>
                </a:solidFill>
              </a:rPr>
              <a:t>3</a:t>
            </a:r>
            <a:endParaRPr lang="ru-RU" sz="34400" dirty="0">
              <a:solidFill>
                <a:srgbClr val="FFFF00"/>
              </a:solidFill>
            </a:endParaRPr>
          </a:p>
        </p:txBody>
      </p:sp>
      <p:sp>
        <p:nvSpPr>
          <p:cNvPr id="4" name="Штриховая стрелка вправо 3">
            <a:hlinkClick r:id="rId2" action="ppaction://hlinksldjump"/>
          </p:cNvPr>
          <p:cNvSpPr/>
          <p:nvPr/>
        </p:nvSpPr>
        <p:spPr>
          <a:xfrm>
            <a:off x="8708572" y="5029200"/>
            <a:ext cx="3320143" cy="1611085"/>
          </a:xfrm>
          <a:prstGeom prst="striped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4012064708"/>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par>
                                <p:cTn id="8" presetID="16" presetClass="entr" presetSubtype="2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85057" y="253777"/>
            <a:ext cx="12006943" cy="6001643"/>
          </a:xfrm>
          <a:prstGeom prst="rect">
            <a:avLst/>
          </a:prstGeom>
        </p:spPr>
        <p:txBody>
          <a:bodyPr wrap="square">
            <a:spAutoFit/>
          </a:bodyPr>
          <a:lstStyle/>
          <a:p>
            <a:r>
              <a:rPr lang="ru-RU" sz="9600" b="1" dirty="0">
                <a:solidFill>
                  <a:srgbClr val="FFFF00"/>
                </a:solidFill>
              </a:rPr>
              <a:t>9.	У семи братьев по одной сестре. Сколько всего детей</a:t>
            </a:r>
            <a:r>
              <a:rPr lang="ru-RU" sz="9600" b="1" dirty="0" smtClean="0">
                <a:solidFill>
                  <a:srgbClr val="FFFF00"/>
                </a:solidFill>
              </a:rPr>
              <a:t>? </a:t>
            </a:r>
            <a:endParaRPr lang="ru-RU" sz="9600" b="1" dirty="0">
              <a:solidFill>
                <a:srgbClr val="FFFF00"/>
              </a:solidFill>
            </a:endParaRPr>
          </a:p>
        </p:txBody>
      </p:sp>
      <p:sp>
        <p:nvSpPr>
          <p:cNvPr id="3" name="Прямоугольник 2"/>
          <p:cNvSpPr/>
          <p:nvPr/>
        </p:nvSpPr>
        <p:spPr>
          <a:xfrm>
            <a:off x="3903116" y="-11116"/>
            <a:ext cx="3150221" cy="6447919"/>
          </a:xfrm>
          <a:prstGeom prst="rect">
            <a:avLst/>
          </a:prstGeom>
        </p:spPr>
        <p:txBody>
          <a:bodyPr wrap="none">
            <a:spAutoFit/>
          </a:bodyPr>
          <a:lstStyle/>
          <a:p>
            <a:r>
              <a:rPr lang="ru-RU" sz="41300" b="1" dirty="0">
                <a:solidFill>
                  <a:schemeClr val="accent6">
                    <a:lumMod val="50000"/>
                  </a:schemeClr>
                </a:solidFill>
              </a:rPr>
              <a:t>8</a:t>
            </a:r>
            <a:endParaRPr lang="ru-RU" sz="41300" dirty="0">
              <a:solidFill>
                <a:schemeClr val="accent6">
                  <a:lumMod val="50000"/>
                </a:schemeClr>
              </a:solidFill>
            </a:endParaRPr>
          </a:p>
        </p:txBody>
      </p:sp>
      <p:sp>
        <p:nvSpPr>
          <p:cNvPr id="4" name="Штриховая стрелка вправо 3">
            <a:hlinkClick r:id="rId2" action="ppaction://hlinksldjump"/>
          </p:cNvPr>
          <p:cNvSpPr/>
          <p:nvPr/>
        </p:nvSpPr>
        <p:spPr>
          <a:xfrm>
            <a:off x="7657797" y="4640660"/>
            <a:ext cx="3929743" cy="1796143"/>
          </a:xfrm>
          <a:prstGeom prst="striped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19743943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par>
                                <p:cTn id="7" presetID="1" presetClass="entr" presetSubtype="0" fill="hold" grpId="1"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7085" y="111596"/>
            <a:ext cx="11996057" cy="6524863"/>
          </a:xfrm>
          <a:prstGeom prst="rect">
            <a:avLst/>
          </a:prstGeom>
        </p:spPr>
        <p:txBody>
          <a:bodyPr wrap="square">
            <a:spAutoFit/>
          </a:bodyPr>
          <a:lstStyle/>
          <a:p>
            <a:pPr algn="ctr"/>
            <a:r>
              <a:rPr lang="ru-RU" sz="4000" b="1" dirty="0" smtClean="0">
                <a:solidFill>
                  <a:srgbClr val="FFFF00"/>
                </a:solidFill>
              </a:rPr>
              <a:t>3. </a:t>
            </a:r>
            <a:r>
              <a:rPr lang="ru-RU" sz="4000" b="1" dirty="0">
                <a:solidFill>
                  <a:srgbClr val="FFFF00"/>
                </a:solidFill>
              </a:rPr>
              <a:t>Гейм «Ты - мне, я - тебе» (6 мин)</a:t>
            </a:r>
          </a:p>
          <a:p>
            <a:r>
              <a:rPr lang="ru-RU" sz="4000" b="1" dirty="0" smtClean="0">
                <a:solidFill>
                  <a:srgbClr val="0070C0"/>
                </a:solidFill>
              </a:rPr>
              <a:t> </a:t>
            </a:r>
            <a:r>
              <a:rPr lang="ru-RU" sz="4200" b="1" dirty="0">
                <a:solidFill>
                  <a:srgbClr val="0070C0"/>
                </a:solidFill>
              </a:rPr>
              <a:t>А теперь пришла пора показать себя капитанам </a:t>
            </a:r>
            <a:r>
              <a:rPr lang="ru-RU" sz="4200" b="1" dirty="0" smtClean="0">
                <a:solidFill>
                  <a:srgbClr val="0070C0"/>
                </a:solidFill>
              </a:rPr>
              <a:t>команд. Каждый </a:t>
            </a:r>
            <a:r>
              <a:rPr lang="ru-RU" sz="4200" b="1" dirty="0">
                <a:solidFill>
                  <a:srgbClr val="0070C0"/>
                </a:solidFill>
              </a:rPr>
              <a:t>из них может задать сопернику по два вопроса. Отвечать могут только капитаны. Если на вопрос ответили правильно, то получаете 2 балла. Если же ответ неверный, то 1 балл зарабатывает капитан, который задавал вопрос, но только после того, как сам дает правильный ответ.</a:t>
            </a:r>
          </a:p>
        </p:txBody>
      </p:sp>
    </p:spTree>
    <p:extLst>
      <p:ext uri="{BB962C8B-B14F-4D97-AF65-F5344CB8AC3E}">
        <p14:creationId xmlns:p14="http://schemas.microsoft.com/office/powerpoint/2010/main" val="3160577842"/>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7970" y="0"/>
            <a:ext cx="12017829" cy="6863417"/>
          </a:xfrm>
          <a:prstGeom prst="rect">
            <a:avLst/>
          </a:prstGeom>
        </p:spPr>
        <p:txBody>
          <a:bodyPr wrap="square">
            <a:spAutoFit/>
          </a:bodyPr>
          <a:lstStyle/>
          <a:p>
            <a:pPr algn="ctr"/>
            <a:r>
              <a:rPr lang="ru-RU" sz="4400" b="1" dirty="0" smtClean="0">
                <a:solidFill>
                  <a:srgbClr val="0070C0"/>
                </a:solidFill>
              </a:rPr>
              <a:t>4</a:t>
            </a:r>
            <a:r>
              <a:rPr lang="ru-RU" sz="3600" b="1" dirty="0" smtClean="0">
                <a:solidFill>
                  <a:srgbClr val="0070C0"/>
                </a:solidFill>
              </a:rPr>
              <a:t>. </a:t>
            </a:r>
            <a:r>
              <a:rPr lang="ru-RU" sz="3600" b="1" dirty="0">
                <a:solidFill>
                  <a:srgbClr val="0070C0"/>
                </a:solidFill>
              </a:rPr>
              <a:t>Гейм «Гонка за лидером» (6 мин</a:t>
            </a:r>
            <a:r>
              <a:rPr lang="ru-RU" sz="3600" b="1" dirty="0" smtClean="0">
                <a:solidFill>
                  <a:srgbClr val="0070C0"/>
                </a:solidFill>
              </a:rPr>
              <a:t>)</a:t>
            </a:r>
          </a:p>
          <a:p>
            <a:r>
              <a:rPr lang="ru-RU" sz="3600" b="1" dirty="0" smtClean="0">
                <a:solidFill>
                  <a:srgbClr val="0070C0"/>
                </a:solidFill>
              </a:rPr>
              <a:t> </a:t>
            </a:r>
            <a:r>
              <a:rPr lang="ru-RU" sz="3600" b="1" dirty="0">
                <a:solidFill>
                  <a:srgbClr val="0070C0"/>
                </a:solidFill>
              </a:rPr>
              <a:t>Ну, а теперь заключительный гейм: «Гонка за лидером</a:t>
            </a:r>
            <a:r>
              <a:rPr lang="ru-RU" sz="3600" b="1" dirty="0" smtClean="0">
                <a:solidFill>
                  <a:srgbClr val="0070C0"/>
                </a:solidFill>
              </a:rPr>
              <a:t>». Начнет </a:t>
            </a:r>
            <a:r>
              <a:rPr lang="ru-RU" sz="3600" b="1" dirty="0">
                <a:solidFill>
                  <a:srgbClr val="0070C0"/>
                </a:solidFill>
              </a:rPr>
              <a:t>его команда, которая проигрывает по очкам. У нее есть возможность вырваться вперед. В течение 1минуты будут задаваться вопросы. За это время команда должна ответить на как можно большее количество вопросов. Правила первого гейма переносятся на этот. Отвечает тот, на кого показывает капитан. Каждый участник отвечает не более, чем на 2 вопроса. Верный ответ - это 1 балл.</a:t>
            </a:r>
          </a:p>
        </p:txBody>
      </p:sp>
    </p:spTree>
    <p:extLst>
      <p:ext uri="{BB962C8B-B14F-4D97-AF65-F5344CB8AC3E}">
        <p14:creationId xmlns:p14="http://schemas.microsoft.com/office/powerpoint/2010/main" val="1268162397"/>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85772" y="358259"/>
            <a:ext cx="11196628" cy="5401479"/>
          </a:xfrm>
          <a:prstGeom prst="rect">
            <a:avLst/>
          </a:prstGeom>
        </p:spPr>
        <p:txBody>
          <a:bodyPr wrap="square">
            <a:spAutoFit/>
          </a:bodyPr>
          <a:lstStyle/>
          <a:p>
            <a:pPr algn="ctr"/>
            <a:r>
              <a:rPr lang="ru-RU" sz="11500" b="1" dirty="0">
                <a:solidFill>
                  <a:srgbClr val="0070C0"/>
                </a:solidFill>
              </a:rPr>
              <a:t>Игра «Счастливый случай»</a:t>
            </a:r>
          </a:p>
        </p:txBody>
      </p:sp>
    </p:spTree>
    <p:extLst>
      <p:ext uri="{BB962C8B-B14F-4D97-AF65-F5344CB8AC3E}">
        <p14:creationId xmlns:p14="http://schemas.microsoft.com/office/powerpoint/2010/main" val="3803645897"/>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12115800" cy="6740307"/>
          </a:xfrm>
          <a:prstGeom prst="rect">
            <a:avLst/>
          </a:prstGeom>
        </p:spPr>
        <p:txBody>
          <a:bodyPr wrap="square">
            <a:spAutoFit/>
          </a:bodyPr>
          <a:lstStyle/>
          <a:p>
            <a:pPr algn="ctr"/>
            <a:r>
              <a:rPr lang="ru-RU" sz="3600" b="1" dirty="0">
                <a:solidFill>
                  <a:srgbClr val="C00000"/>
                </a:solidFill>
              </a:rPr>
              <a:t>Вопросы первой команде:</a:t>
            </a:r>
          </a:p>
          <a:p>
            <a:r>
              <a:rPr lang="ru-RU" sz="3600" b="1" dirty="0">
                <a:solidFill>
                  <a:srgbClr val="002060"/>
                </a:solidFill>
              </a:rPr>
              <a:t>1.	Сколько сантиметров в 1 дециметре</a:t>
            </a:r>
            <a:r>
              <a:rPr lang="ru-RU" sz="3600" b="1" dirty="0" smtClean="0">
                <a:solidFill>
                  <a:srgbClr val="002060"/>
                </a:solidFill>
              </a:rPr>
              <a:t>? </a:t>
            </a:r>
            <a:endParaRPr lang="ru-RU" sz="3600" b="1" dirty="0">
              <a:solidFill>
                <a:srgbClr val="002060"/>
              </a:solidFill>
            </a:endParaRPr>
          </a:p>
          <a:p>
            <a:r>
              <a:rPr lang="ru-RU" sz="3600" b="1" dirty="0">
                <a:solidFill>
                  <a:srgbClr val="002060"/>
                </a:solidFill>
              </a:rPr>
              <a:t>2.	Чему равна площадь квадрата со стороной 5 см </a:t>
            </a:r>
            <a:r>
              <a:rPr lang="ru-RU" sz="3600" b="1" dirty="0" smtClean="0">
                <a:solidFill>
                  <a:srgbClr val="002060"/>
                </a:solidFill>
              </a:rPr>
              <a:t> </a:t>
            </a:r>
            <a:endParaRPr lang="ru-RU" sz="3600" b="1" dirty="0">
              <a:solidFill>
                <a:srgbClr val="002060"/>
              </a:solidFill>
            </a:endParaRPr>
          </a:p>
          <a:p>
            <a:r>
              <a:rPr lang="ru-RU" sz="3600" b="1" dirty="0">
                <a:solidFill>
                  <a:srgbClr val="002060"/>
                </a:solidFill>
              </a:rPr>
              <a:t>3.	Какое название имеет 1/2 дробь</a:t>
            </a:r>
            <a:r>
              <a:rPr lang="ru-RU" sz="3600" b="1" dirty="0" smtClean="0">
                <a:solidFill>
                  <a:srgbClr val="002060"/>
                </a:solidFill>
              </a:rPr>
              <a:t>? </a:t>
            </a:r>
            <a:endParaRPr lang="ru-RU" sz="3600" b="1" dirty="0">
              <a:solidFill>
                <a:srgbClr val="002060"/>
              </a:solidFill>
            </a:endParaRPr>
          </a:p>
          <a:p>
            <a:r>
              <a:rPr lang="ru-RU" sz="3600" b="1" dirty="0">
                <a:solidFill>
                  <a:srgbClr val="002060"/>
                </a:solidFill>
              </a:rPr>
              <a:t>4.	Сколько процентов составляет 2 от 200</a:t>
            </a:r>
            <a:r>
              <a:rPr lang="ru-RU" sz="3600" b="1" dirty="0" smtClean="0">
                <a:solidFill>
                  <a:srgbClr val="002060"/>
                </a:solidFill>
              </a:rPr>
              <a:t>? </a:t>
            </a:r>
            <a:endParaRPr lang="ru-RU" sz="3600" b="1" dirty="0">
              <a:solidFill>
                <a:srgbClr val="002060"/>
              </a:solidFill>
            </a:endParaRPr>
          </a:p>
          <a:p>
            <a:r>
              <a:rPr lang="ru-RU" sz="3600" b="1" dirty="0">
                <a:solidFill>
                  <a:srgbClr val="002060"/>
                </a:solidFill>
              </a:rPr>
              <a:t>5.	Округлить 5,7 до единиц</a:t>
            </a:r>
            <a:r>
              <a:rPr lang="ru-RU" sz="3600" b="1" dirty="0" smtClean="0">
                <a:solidFill>
                  <a:srgbClr val="002060"/>
                </a:solidFill>
              </a:rPr>
              <a:t>. </a:t>
            </a:r>
            <a:endParaRPr lang="ru-RU" sz="3600" b="1" dirty="0">
              <a:solidFill>
                <a:srgbClr val="002060"/>
              </a:solidFill>
            </a:endParaRPr>
          </a:p>
          <a:p>
            <a:r>
              <a:rPr lang="ru-RU" sz="3600" b="1" dirty="0">
                <a:solidFill>
                  <a:srgbClr val="002060"/>
                </a:solidFill>
              </a:rPr>
              <a:t>6.	Имеет ли длину отрезок</a:t>
            </a:r>
            <a:r>
              <a:rPr lang="ru-RU" sz="3600" b="1" dirty="0" smtClean="0">
                <a:solidFill>
                  <a:srgbClr val="002060"/>
                </a:solidFill>
              </a:rPr>
              <a:t>? </a:t>
            </a:r>
            <a:endParaRPr lang="ru-RU" sz="3600" b="1" dirty="0">
              <a:solidFill>
                <a:srgbClr val="002060"/>
              </a:solidFill>
            </a:endParaRPr>
          </a:p>
          <a:p>
            <a:r>
              <a:rPr lang="ru-RU" sz="3600" b="1" dirty="0">
                <a:solidFill>
                  <a:srgbClr val="002060"/>
                </a:solidFill>
              </a:rPr>
              <a:t>7.	В чем измеряются углы</a:t>
            </a:r>
            <a:r>
              <a:rPr lang="ru-RU" sz="3600" b="1" dirty="0" smtClean="0">
                <a:solidFill>
                  <a:srgbClr val="002060"/>
                </a:solidFill>
              </a:rPr>
              <a:t>? </a:t>
            </a:r>
            <a:endParaRPr lang="ru-RU" sz="3600" b="1" dirty="0">
              <a:solidFill>
                <a:srgbClr val="002060"/>
              </a:solidFill>
            </a:endParaRPr>
          </a:p>
          <a:p>
            <a:r>
              <a:rPr lang="ru-RU" sz="3600" b="1" dirty="0">
                <a:solidFill>
                  <a:srgbClr val="002060"/>
                </a:solidFill>
              </a:rPr>
              <a:t>8.	</a:t>
            </a:r>
            <a:r>
              <a:rPr lang="ru-RU" sz="3600" b="1" dirty="0" smtClean="0">
                <a:solidFill>
                  <a:srgbClr val="002060"/>
                </a:solidFill>
              </a:rPr>
              <a:t>Умножение </a:t>
            </a:r>
            <a:r>
              <a:rPr lang="ru-RU" sz="3600" b="1" dirty="0">
                <a:solidFill>
                  <a:srgbClr val="002060"/>
                </a:solidFill>
              </a:rPr>
              <a:t>на какое число дает все время само число? </a:t>
            </a:r>
            <a:r>
              <a:rPr lang="ru-RU" sz="3600" b="1" dirty="0" smtClean="0">
                <a:solidFill>
                  <a:srgbClr val="002060"/>
                </a:solidFill>
              </a:rPr>
              <a:t> </a:t>
            </a:r>
            <a:endParaRPr lang="ru-RU" sz="3600" b="1" dirty="0">
              <a:solidFill>
                <a:srgbClr val="002060"/>
              </a:solidFill>
            </a:endParaRPr>
          </a:p>
          <a:p>
            <a:r>
              <a:rPr lang="ru-RU" sz="3600" b="1" dirty="0">
                <a:solidFill>
                  <a:srgbClr val="002060"/>
                </a:solidFill>
              </a:rPr>
              <a:t>9.	Найти два пятых от 30</a:t>
            </a:r>
            <a:r>
              <a:rPr lang="ru-RU" sz="3600" b="1" dirty="0" smtClean="0">
                <a:solidFill>
                  <a:srgbClr val="002060"/>
                </a:solidFill>
              </a:rPr>
              <a:t>. </a:t>
            </a:r>
            <a:endParaRPr lang="ru-RU" sz="3600" b="1" dirty="0">
              <a:solidFill>
                <a:srgbClr val="002060"/>
              </a:solidFill>
            </a:endParaRPr>
          </a:p>
        </p:txBody>
      </p:sp>
      <p:sp>
        <p:nvSpPr>
          <p:cNvPr id="3" name="Прямоугольник 2"/>
          <p:cNvSpPr/>
          <p:nvPr/>
        </p:nvSpPr>
        <p:spPr>
          <a:xfrm>
            <a:off x="9672939" y="457591"/>
            <a:ext cx="758541" cy="707886"/>
          </a:xfrm>
          <a:prstGeom prst="rect">
            <a:avLst/>
          </a:prstGeom>
        </p:spPr>
        <p:txBody>
          <a:bodyPr wrap="none">
            <a:spAutoFit/>
          </a:bodyPr>
          <a:lstStyle/>
          <a:p>
            <a:r>
              <a:rPr lang="ru-RU" sz="4000" b="1" dirty="0">
                <a:solidFill>
                  <a:srgbClr val="FF0000"/>
                </a:solidFill>
              </a:rPr>
              <a:t>10</a:t>
            </a:r>
            <a:endParaRPr lang="ru-RU" sz="4000" dirty="0">
              <a:solidFill>
                <a:srgbClr val="FF0000"/>
              </a:solidFill>
            </a:endParaRPr>
          </a:p>
        </p:txBody>
      </p:sp>
      <p:sp>
        <p:nvSpPr>
          <p:cNvPr id="4" name="Прямоугольник 3"/>
          <p:cNvSpPr/>
          <p:nvPr/>
        </p:nvSpPr>
        <p:spPr>
          <a:xfrm>
            <a:off x="1051420" y="1600591"/>
            <a:ext cx="1920719" cy="707886"/>
          </a:xfrm>
          <a:prstGeom prst="rect">
            <a:avLst/>
          </a:prstGeom>
        </p:spPr>
        <p:txBody>
          <a:bodyPr wrap="none">
            <a:spAutoFit/>
          </a:bodyPr>
          <a:lstStyle/>
          <a:p>
            <a:r>
              <a:rPr lang="ru-RU" sz="4000" b="1" dirty="0">
                <a:solidFill>
                  <a:srgbClr val="FFFF00"/>
                </a:solidFill>
              </a:rPr>
              <a:t>25 см2</a:t>
            </a:r>
            <a:endParaRPr lang="ru-RU" sz="4000" dirty="0">
              <a:solidFill>
                <a:srgbClr val="FFFF00"/>
              </a:solidFill>
            </a:endParaRPr>
          </a:p>
        </p:txBody>
      </p:sp>
      <p:sp>
        <p:nvSpPr>
          <p:cNvPr id="5" name="Прямоугольник 4"/>
          <p:cNvSpPr/>
          <p:nvPr/>
        </p:nvSpPr>
        <p:spPr>
          <a:xfrm>
            <a:off x="8578889" y="1954534"/>
            <a:ext cx="2946640" cy="769441"/>
          </a:xfrm>
          <a:prstGeom prst="rect">
            <a:avLst/>
          </a:prstGeom>
        </p:spPr>
        <p:txBody>
          <a:bodyPr wrap="none">
            <a:spAutoFit/>
          </a:bodyPr>
          <a:lstStyle/>
          <a:p>
            <a:r>
              <a:rPr lang="ru-RU" sz="4400" b="1" dirty="0">
                <a:solidFill>
                  <a:srgbClr val="FF0000"/>
                </a:solidFill>
              </a:rPr>
              <a:t>Половина</a:t>
            </a:r>
            <a:endParaRPr lang="ru-RU" sz="4400" dirty="0">
              <a:solidFill>
                <a:srgbClr val="FF0000"/>
              </a:solidFill>
            </a:endParaRPr>
          </a:p>
        </p:txBody>
      </p:sp>
      <p:sp>
        <p:nvSpPr>
          <p:cNvPr id="6" name="Прямоугольник 5"/>
          <p:cNvSpPr/>
          <p:nvPr/>
        </p:nvSpPr>
        <p:spPr>
          <a:xfrm>
            <a:off x="10382267" y="2600712"/>
            <a:ext cx="1143262" cy="769441"/>
          </a:xfrm>
          <a:prstGeom prst="rect">
            <a:avLst/>
          </a:prstGeom>
        </p:spPr>
        <p:txBody>
          <a:bodyPr wrap="none">
            <a:spAutoFit/>
          </a:bodyPr>
          <a:lstStyle/>
          <a:p>
            <a:r>
              <a:rPr lang="ru-RU" sz="4400" b="1" dirty="0">
                <a:solidFill>
                  <a:srgbClr val="0070C0"/>
                </a:solidFill>
              </a:rPr>
              <a:t>1 %</a:t>
            </a:r>
            <a:endParaRPr lang="ru-RU" sz="4400" dirty="0">
              <a:solidFill>
                <a:srgbClr val="0070C0"/>
              </a:solidFill>
            </a:endParaRPr>
          </a:p>
        </p:txBody>
      </p:sp>
      <p:sp>
        <p:nvSpPr>
          <p:cNvPr id="7" name="Прямоугольник 6"/>
          <p:cNvSpPr/>
          <p:nvPr/>
        </p:nvSpPr>
        <p:spPr>
          <a:xfrm>
            <a:off x="6276202" y="3168133"/>
            <a:ext cx="529312" cy="830997"/>
          </a:xfrm>
          <a:prstGeom prst="rect">
            <a:avLst/>
          </a:prstGeom>
        </p:spPr>
        <p:txBody>
          <a:bodyPr wrap="none">
            <a:spAutoFit/>
          </a:bodyPr>
          <a:lstStyle/>
          <a:p>
            <a:r>
              <a:rPr lang="ru-RU" sz="4800" b="1" dirty="0">
                <a:solidFill>
                  <a:srgbClr val="FF0000"/>
                </a:solidFill>
              </a:rPr>
              <a:t>6</a:t>
            </a:r>
            <a:endParaRPr lang="ru-RU" sz="4800" dirty="0">
              <a:solidFill>
                <a:srgbClr val="FF0000"/>
              </a:solidFill>
            </a:endParaRPr>
          </a:p>
        </p:txBody>
      </p:sp>
      <p:sp>
        <p:nvSpPr>
          <p:cNvPr id="8" name="Прямоугольник 7"/>
          <p:cNvSpPr/>
          <p:nvPr/>
        </p:nvSpPr>
        <p:spPr>
          <a:xfrm>
            <a:off x="6540858" y="3655413"/>
            <a:ext cx="990977" cy="769441"/>
          </a:xfrm>
          <a:prstGeom prst="rect">
            <a:avLst/>
          </a:prstGeom>
        </p:spPr>
        <p:txBody>
          <a:bodyPr wrap="none">
            <a:spAutoFit/>
          </a:bodyPr>
          <a:lstStyle/>
          <a:p>
            <a:r>
              <a:rPr lang="ru-RU" sz="4400" b="1" dirty="0">
                <a:solidFill>
                  <a:schemeClr val="accent5">
                    <a:lumMod val="75000"/>
                  </a:schemeClr>
                </a:solidFill>
              </a:rPr>
              <a:t>Да</a:t>
            </a:r>
            <a:endParaRPr lang="ru-RU" sz="4400" dirty="0">
              <a:solidFill>
                <a:schemeClr val="accent5">
                  <a:lumMod val="75000"/>
                </a:schemeClr>
              </a:solidFill>
            </a:endParaRPr>
          </a:p>
        </p:txBody>
      </p:sp>
      <p:sp>
        <p:nvSpPr>
          <p:cNvPr id="9" name="Прямоугольник 8"/>
          <p:cNvSpPr/>
          <p:nvPr/>
        </p:nvSpPr>
        <p:spPr>
          <a:xfrm>
            <a:off x="6436610" y="4268265"/>
            <a:ext cx="3381054" cy="769441"/>
          </a:xfrm>
          <a:prstGeom prst="rect">
            <a:avLst/>
          </a:prstGeom>
        </p:spPr>
        <p:txBody>
          <a:bodyPr wrap="none">
            <a:spAutoFit/>
          </a:bodyPr>
          <a:lstStyle/>
          <a:p>
            <a:r>
              <a:rPr lang="ru-RU" sz="4400" b="1" dirty="0">
                <a:solidFill>
                  <a:srgbClr val="FF0000"/>
                </a:solidFill>
              </a:rPr>
              <a:t>В градусах</a:t>
            </a:r>
            <a:endParaRPr lang="ru-RU" sz="4400" dirty="0">
              <a:solidFill>
                <a:srgbClr val="FF0000"/>
              </a:solidFill>
            </a:endParaRPr>
          </a:p>
        </p:txBody>
      </p:sp>
      <p:sp>
        <p:nvSpPr>
          <p:cNvPr id="10" name="Прямоугольник 9"/>
          <p:cNvSpPr/>
          <p:nvPr/>
        </p:nvSpPr>
        <p:spPr>
          <a:xfrm>
            <a:off x="3172081" y="5399705"/>
            <a:ext cx="1412566" cy="769441"/>
          </a:xfrm>
          <a:prstGeom prst="rect">
            <a:avLst/>
          </a:prstGeom>
        </p:spPr>
        <p:txBody>
          <a:bodyPr wrap="none">
            <a:spAutoFit/>
          </a:bodyPr>
          <a:lstStyle/>
          <a:p>
            <a:r>
              <a:rPr lang="ru-RU" sz="4400" b="1" dirty="0">
                <a:solidFill>
                  <a:srgbClr val="FFFF00"/>
                </a:solidFill>
              </a:rPr>
              <a:t>На </a:t>
            </a:r>
            <a:r>
              <a:rPr lang="ru-RU" sz="4400" b="1" dirty="0" smtClean="0">
                <a:solidFill>
                  <a:srgbClr val="FFFF00"/>
                </a:solidFill>
              </a:rPr>
              <a:t>1</a:t>
            </a:r>
            <a:endParaRPr lang="ru-RU" sz="4400" dirty="0">
              <a:solidFill>
                <a:srgbClr val="FFFF00"/>
              </a:solidFill>
            </a:endParaRPr>
          </a:p>
        </p:txBody>
      </p:sp>
      <p:sp>
        <p:nvSpPr>
          <p:cNvPr id="11" name="Прямоугольник 10"/>
          <p:cNvSpPr/>
          <p:nvPr/>
        </p:nvSpPr>
        <p:spPr>
          <a:xfrm>
            <a:off x="6276202" y="5909310"/>
            <a:ext cx="873957" cy="830997"/>
          </a:xfrm>
          <a:prstGeom prst="rect">
            <a:avLst/>
          </a:prstGeom>
        </p:spPr>
        <p:txBody>
          <a:bodyPr wrap="none">
            <a:spAutoFit/>
          </a:bodyPr>
          <a:lstStyle/>
          <a:p>
            <a:r>
              <a:rPr lang="ru-RU" sz="4800" b="1" dirty="0">
                <a:solidFill>
                  <a:srgbClr val="7030A0"/>
                </a:solidFill>
              </a:rPr>
              <a:t>12</a:t>
            </a:r>
            <a:endParaRPr lang="ru-RU" sz="4800" dirty="0">
              <a:solidFill>
                <a:srgbClr val="7030A0"/>
              </a:solidFill>
            </a:endParaRPr>
          </a:p>
        </p:txBody>
      </p:sp>
    </p:spTree>
    <p:extLst>
      <p:ext uri="{BB962C8B-B14F-4D97-AF65-F5344CB8AC3E}">
        <p14:creationId xmlns:p14="http://schemas.microsoft.com/office/powerpoint/2010/main" val="1212555878"/>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 calcmode="lin" valueType="num">
                                      <p:cBhvr additive="base">
                                        <p:cTn id="16"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2">
                                            <p:txEl>
                                              <p:pRg st="3" end="3"/>
                                            </p:txEl>
                                          </p:spTgt>
                                        </p:tgtEl>
                                        <p:attrNameLst>
                                          <p:attrName>style.visibility</p:attrName>
                                        </p:attrNameLst>
                                      </p:cBhvr>
                                      <p:to>
                                        <p:strVal val="visible"/>
                                      </p:to>
                                    </p:set>
                                    <p:animEffect transition="in" filter="barn(inVertical)">
                                      <p:cBhvr>
                                        <p:cTn id="29" dur="500"/>
                                        <p:tgtEl>
                                          <p:spTgt spid="2">
                                            <p:txEl>
                                              <p:pRg st="3" end="3"/>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down)">
                                      <p:cBhvr>
                                        <p:cTn id="34" dur="500"/>
                                        <p:tgtEl>
                                          <p:spTgt spid="5"/>
                                        </p:tgtEl>
                                      </p:cBhvr>
                                    </p:animEffect>
                                  </p:childTnLst>
                                </p:cTn>
                              </p:par>
                            </p:childTnLst>
                          </p:cTn>
                        </p:par>
                      </p:childTnLst>
                    </p:cTn>
                  </p:par>
                  <p:par>
                    <p:cTn id="35" fill="hold">
                      <p:stCondLst>
                        <p:cond delay="indefinite"/>
                      </p:stCondLst>
                      <p:childTnLst>
                        <p:par>
                          <p:cTn id="36" fill="hold">
                            <p:stCondLst>
                              <p:cond delay="0"/>
                            </p:stCondLst>
                            <p:childTnLst>
                              <p:par>
                                <p:cTn id="37" presetID="21" presetClass="entr" presetSubtype="1" fill="hold" nodeType="clickEffect">
                                  <p:stCondLst>
                                    <p:cond delay="0"/>
                                  </p:stCondLst>
                                  <p:childTnLst>
                                    <p:set>
                                      <p:cBhvr>
                                        <p:cTn id="38" dur="1" fill="hold">
                                          <p:stCondLst>
                                            <p:cond delay="0"/>
                                          </p:stCondLst>
                                        </p:cTn>
                                        <p:tgtEl>
                                          <p:spTgt spid="2">
                                            <p:txEl>
                                              <p:pRg st="4" end="4"/>
                                            </p:txEl>
                                          </p:spTgt>
                                        </p:tgtEl>
                                        <p:attrNameLst>
                                          <p:attrName>style.visibility</p:attrName>
                                        </p:attrNameLst>
                                      </p:cBhvr>
                                      <p:to>
                                        <p:strVal val="visible"/>
                                      </p:to>
                                    </p:set>
                                    <p:animEffect transition="in" filter="wheel(1)">
                                      <p:cBhvr>
                                        <p:cTn id="39" dur="2000"/>
                                        <p:tgtEl>
                                          <p:spTgt spid="2">
                                            <p:txEl>
                                              <p:pRg st="4" end="4"/>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1" presetClass="entr" presetSubtype="1" fill="hold" grpId="0" nodeType="click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wheel(1)">
                                      <p:cBhvr>
                                        <p:cTn id="44" dur="2000"/>
                                        <p:tgtEl>
                                          <p:spTgt spid="6"/>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2">
                                            <p:txEl>
                                              <p:pRg st="5" end="5"/>
                                            </p:txEl>
                                          </p:spTgt>
                                        </p:tgtEl>
                                        <p:attrNameLst>
                                          <p:attrName>style.visibility</p:attrName>
                                        </p:attrNameLst>
                                      </p:cBhvr>
                                      <p:to>
                                        <p:strVal val="visible"/>
                                      </p:to>
                                    </p:set>
                                    <p:anim calcmode="lin" valueType="num">
                                      <p:cBhvr>
                                        <p:cTn id="49" dur="500" fill="hold"/>
                                        <p:tgtEl>
                                          <p:spTgt spid="2">
                                            <p:txEl>
                                              <p:pRg st="5" end="5"/>
                                            </p:txEl>
                                          </p:spTgt>
                                        </p:tgtEl>
                                        <p:attrNameLst>
                                          <p:attrName>ppt_w</p:attrName>
                                        </p:attrNameLst>
                                      </p:cBhvr>
                                      <p:tavLst>
                                        <p:tav tm="0">
                                          <p:val>
                                            <p:fltVal val="0"/>
                                          </p:val>
                                        </p:tav>
                                        <p:tav tm="100000">
                                          <p:val>
                                            <p:strVal val="#ppt_w"/>
                                          </p:val>
                                        </p:tav>
                                      </p:tavLst>
                                    </p:anim>
                                    <p:anim calcmode="lin" valueType="num">
                                      <p:cBhvr>
                                        <p:cTn id="50" dur="500" fill="hold"/>
                                        <p:tgtEl>
                                          <p:spTgt spid="2">
                                            <p:txEl>
                                              <p:pRg st="5" end="5"/>
                                            </p:txEl>
                                          </p:spTgt>
                                        </p:tgtEl>
                                        <p:attrNameLst>
                                          <p:attrName>ppt_h</p:attrName>
                                        </p:attrNameLst>
                                      </p:cBhvr>
                                      <p:tavLst>
                                        <p:tav tm="0">
                                          <p:val>
                                            <p:fltVal val="0"/>
                                          </p:val>
                                        </p:tav>
                                        <p:tav tm="100000">
                                          <p:val>
                                            <p:strVal val="#ppt_h"/>
                                          </p:val>
                                        </p:tav>
                                      </p:tavLst>
                                    </p:anim>
                                    <p:animEffect transition="in" filter="fade">
                                      <p:cBhvr>
                                        <p:cTn id="51" dur="500"/>
                                        <p:tgtEl>
                                          <p:spTgt spid="2">
                                            <p:txEl>
                                              <p:pRg st="5" end="5"/>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7"/>
                                        </p:tgtEl>
                                        <p:attrNameLst>
                                          <p:attrName>style.visibility</p:attrName>
                                        </p:attrNameLst>
                                      </p:cBhvr>
                                      <p:to>
                                        <p:strVal val="visible"/>
                                      </p:to>
                                    </p:set>
                                    <p:anim calcmode="lin" valueType="num">
                                      <p:cBhvr>
                                        <p:cTn id="56" dur="500" fill="hold"/>
                                        <p:tgtEl>
                                          <p:spTgt spid="7"/>
                                        </p:tgtEl>
                                        <p:attrNameLst>
                                          <p:attrName>ppt_w</p:attrName>
                                        </p:attrNameLst>
                                      </p:cBhvr>
                                      <p:tavLst>
                                        <p:tav tm="0">
                                          <p:val>
                                            <p:fltVal val="0"/>
                                          </p:val>
                                        </p:tav>
                                        <p:tav tm="100000">
                                          <p:val>
                                            <p:strVal val="#ppt_w"/>
                                          </p:val>
                                        </p:tav>
                                      </p:tavLst>
                                    </p:anim>
                                    <p:anim calcmode="lin" valueType="num">
                                      <p:cBhvr>
                                        <p:cTn id="57" dur="500" fill="hold"/>
                                        <p:tgtEl>
                                          <p:spTgt spid="7"/>
                                        </p:tgtEl>
                                        <p:attrNameLst>
                                          <p:attrName>ppt_h</p:attrName>
                                        </p:attrNameLst>
                                      </p:cBhvr>
                                      <p:tavLst>
                                        <p:tav tm="0">
                                          <p:val>
                                            <p:fltVal val="0"/>
                                          </p:val>
                                        </p:tav>
                                        <p:tav tm="100000">
                                          <p:val>
                                            <p:strVal val="#ppt_h"/>
                                          </p:val>
                                        </p:tav>
                                      </p:tavLst>
                                    </p:anim>
                                    <p:animEffect transition="in" filter="fade">
                                      <p:cBhvr>
                                        <p:cTn id="58" dur="500"/>
                                        <p:tgtEl>
                                          <p:spTgt spid="7"/>
                                        </p:tgtEl>
                                      </p:cBhvr>
                                    </p:animEffect>
                                  </p:childTnLst>
                                </p:cTn>
                              </p:par>
                            </p:childTnLst>
                          </p:cTn>
                        </p:par>
                      </p:childTnLst>
                    </p:cTn>
                  </p:par>
                  <p:par>
                    <p:cTn id="59" fill="hold">
                      <p:stCondLst>
                        <p:cond delay="indefinite"/>
                      </p:stCondLst>
                      <p:childTnLst>
                        <p:par>
                          <p:cTn id="60" fill="hold">
                            <p:stCondLst>
                              <p:cond delay="0"/>
                            </p:stCondLst>
                            <p:childTnLst>
                              <p:par>
                                <p:cTn id="61" presetID="45" presetClass="entr" presetSubtype="0" fill="hold" nodeType="clickEffect">
                                  <p:stCondLst>
                                    <p:cond delay="0"/>
                                  </p:stCondLst>
                                  <p:childTnLst>
                                    <p:set>
                                      <p:cBhvr>
                                        <p:cTn id="62" dur="1" fill="hold">
                                          <p:stCondLst>
                                            <p:cond delay="0"/>
                                          </p:stCondLst>
                                        </p:cTn>
                                        <p:tgtEl>
                                          <p:spTgt spid="2">
                                            <p:txEl>
                                              <p:pRg st="6" end="6"/>
                                            </p:txEl>
                                          </p:spTgt>
                                        </p:tgtEl>
                                        <p:attrNameLst>
                                          <p:attrName>style.visibility</p:attrName>
                                        </p:attrNameLst>
                                      </p:cBhvr>
                                      <p:to>
                                        <p:strVal val="visible"/>
                                      </p:to>
                                    </p:set>
                                    <p:animEffect transition="in" filter="fade">
                                      <p:cBhvr>
                                        <p:cTn id="63" dur="2000"/>
                                        <p:tgtEl>
                                          <p:spTgt spid="2">
                                            <p:txEl>
                                              <p:pRg st="6" end="6"/>
                                            </p:txEl>
                                          </p:spTgt>
                                        </p:tgtEl>
                                      </p:cBhvr>
                                    </p:animEffect>
                                    <p:anim calcmode="lin" valueType="num">
                                      <p:cBhvr>
                                        <p:cTn id="64" dur="2000" fill="hold"/>
                                        <p:tgtEl>
                                          <p:spTgt spid="2">
                                            <p:txEl>
                                              <p:pRg st="6" end="6"/>
                                            </p:txEl>
                                          </p:spTgt>
                                        </p:tgtEl>
                                        <p:attrNameLst>
                                          <p:attrName>ppt_w</p:attrName>
                                        </p:attrNameLst>
                                      </p:cBhvr>
                                      <p:tavLst>
                                        <p:tav tm="0" fmla="#ppt_w*sin(2.5*pi*$)">
                                          <p:val>
                                            <p:fltVal val="0"/>
                                          </p:val>
                                        </p:tav>
                                        <p:tav tm="100000">
                                          <p:val>
                                            <p:fltVal val="1"/>
                                          </p:val>
                                        </p:tav>
                                      </p:tavLst>
                                    </p:anim>
                                    <p:anim calcmode="lin" valueType="num">
                                      <p:cBhvr>
                                        <p:cTn id="65" dur="2000" fill="hold"/>
                                        <p:tgtEl>
                                          <p:spTgt spid="2">
                                            <p:txEl>
                                              <p:pRg st="6" end="6"/>
                                            </p:txEl>
                                          </p:spTgt>
                                        </p:tgtEl>
                                        <p:attrNameLst>
                                          <p:attrName>ppt_h</p:attrName>
                                        </p:attrNameLst>
                                      </p:cBhvr>
                                      <p:tavLst>
                                        <p:tav tm="0">
                                          <p:val>
                                            <p:strVal val="#ppt_h"/>
                                          </p:val>
                                        </p:tav>
                                        <p:tav tm="100000">
                                          <p:val>
                                            <p:strVal val="#ppt_h"/>
                                          </p:val>
                                        </p:tav>
                                      </p:tavLst>
                                    </p:anim>
                                  </p:childTnLst>
                                </p:cTn>
                              </p:par>
                            </p:childTnLst>
                          </p:cTn>
                        </p:par>
                      </p:childTnLst>
                    </p:cTn>
                  </p:par>
                  <p:par>
                    <p:cTn id="66" fill="hold">
                      <p:stCondLst>
                        <p:cond delay="indefinite"/>
                      </p:stCondLst>
                      <p:childTnLst>
                        <p:par>
                          <p:cTn id="67" fill="hold">
                            <p:stCondLst>
                              <p:cond delay="0"/>
                            </p:stCondLst>
                            <p:childTnLst>
                              <p:par>
                                <p:cTn id="68" presetID="45" presetClass="entr" presetSubtype="0" fill="hold" grpId="0" nodeType="click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fade">
                                      <p:cBhvr>
                                        <p:cTn id="70" dur="2000"/>
                                        <p:tgtEl>
                                          <p:spTgt spid="8"/>
                                        </p:tgtEl>
                                      </p:cBhvr>
                                    </p:animEffect>
                                    <p:anim calcmode="lin" valueType="num">
                                      <p:cBhvr>
                                        <p:cTn id="71" dur="2000" fill="hold"/>
                                        <p:tgtEl>
                                          <p:spTgt spid="8"/>
                                        </p:tgtEl>
                                        <p:attrNameLst>
                                          <p:attrName>ppt_w</p:attrName>
                                        </p:attrNameLst>
                                      </p:cBhvr>
                                      <p:tavLst>
                                        <p:tav tm="0" fmla="#ppt_w*sin(2.5*pi*$)">
                                          <p:val>
                                            <p:fltVal val="0"/>
                                          </p:val>
                                        </p:tav>
                                        <p:tav tm="100000">
                                          <p:val>
                                            <p:fltVal val="1"/>
                                          </p:val>
                                        </p:tav>
                                      </p:tavLst>
                                    </p:anim>
                                    <p:anim calcmode="lin" valueType="num">
                                      <p:cBhvr>
                                        <p:cTn id="72" dur="20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73" fill="hold">
                      <p:stCondLst>
                        <p:cond delay="indefinite"/>
                      </p:stCondLst>
                      <p:childTnLst>
                        <p:par>
                          <p:cTn id="74" fill="hold">
                            <p:stCondLst>
                              <p:cond delay="0"/>
                            </p:stCondLst>
                            <p:childTnLst>
                              <p:par>
                                <p:cTn id="75" presetID="26" presetClass="entr" presetSubtype="0" fill="hold" nodeType="clickEffect">
                                  <p:stCondLst>
                                    <p:cond delay="0"/>
                                  </p:stCondLst>
                                  <p:childTnLst>
                                    <p:set>
                                      <p:cBhvr>
                                        <p:cTn id="76" dur="1" fill="hold">
                                          <p:stCondLst>
                                            <p:cond delay="0"/>
                                          </p:stCondLst>
                                        </p:cTn>
                                        <p:tgtEl>
                                          <p:spTgt spid="2">
                                            <p:txEl>
                                              <p:pRg st="7" end="7"/>
                                            </p:txEl>
                                          </p:spTgt>
                                        </p:tgtEl>
                                        <p:attrNameLst>
                                          <p:attrName>style.visibility</p:attrName>
                                        </p:attrNameLst>
                                      </p:cBhvr>
                                      <p:to>
                                        <p:strVal val="visible"/>
                                      </p:to>
                                    </p:set>
                                    <p:animEffect transition="in" filter="wipe(down)">
                                      <p:cBhvr>
                                        <p:cTn id="77" dur="580">
                                          <p:stCondLst>
                                            <p:cond delay="0"/>
                                          </p:stCondLst>
                                        </p:cTn>
                                        <p:tgtEl>
                                          <p:spTgt spid="2">
                                            <p:txEl>
                                              <p:pRg st="7" end="7"/>
                                            </p:txEl>
                                          </p:spTgt>
                                        </p:tgtEl>
                                      </p:cBhvr>
                                    </p:animEffect>
                                    <p:anim calcmode="lin" valueType="num">
                                      <p:cBhvr>
                                        <p:cTn id="78" dur="1822" tmFilter="0,0; 0.14,0.36; 0.43,0.73; 0.71,0.91; 1.0,1.0">
                                          <p:stCondLst>
                                            <p:cond delay="0"/>
                                          </p:stCondLst>
                                        </p:cTn>
                                        <p:tgtEl>
                                          <p:spTgt spid="2">
                                            <p:txEl>
                                              <p:pRg st="7" end="7"/>
                                            </p:txEl>
                                          </p:spTgt>
                                        </p:tgtEl>
                                        <p:attrNameLst>
                                          <p:attrName>ppt_x</p:attrName>
                                        </p:attrNameLst>
                                      </p:cBhvr>
                                      <p:tavLst>
                                        <p:tav tm="0">
                                          <p:val>
                                            <p:strVal val="#ppt_x-0.25"/>
                                          </p:val>
                                        </p:tav>
                                        <p:tav tm="100000">
                                          <p:val>
                                            <p:strVal val="#ppt_x"/>
                                          </p:val>
                                        </p:tav>
                                      </p:tavLst>
                                    </p:anim>
                                    <p:anim calcmode="lin" valueType="num">
                                      <p:cBhvr>
                                        <p:cTn id="79" dur="664" tmFilter="0.0,0.0; 0.25,0.07; 0.50,0.2; 0.75,0.467; 1.0,1.0">
                                          <p:stCondLst>
                                            <p:cond delay="0"/>
                                          </p:stCondLst>
                                        </p:cTn>
                                        <p:tgtEl>
                                          <p:spTgt spid="2">
                                            <p:txEl>
                                              <p:pRg st="7" end="7"/>
                                            </p:txEl>
                                          </p:spTgt>
                                        </p:tgtEl>
                                        <p:attrNameLst>
                                          <p:attrName>ppt_y</p:attrName>
                                        </p:attrNameLst>
                                      </p:cBhvr>
                                      <p:tavLst>
                                        <p:tav tm="0" fmla="#ppt_y-sin(pi*$)/3">
                                          <p:val>
                                            <p:fltVal val="0.5"/>
                                          </p:val>
                                        </p:tav>
                                        <p:tav tm="100000">
                                          <p:val>
                                            <p:fltVal val="1"/>
                                          </p:val>
                                        </p:tav>
                                      </p:tavLst>
                                    </p:anim>
                                    <p:anim calcmode="lin" valueType="num">
                                      <p:cBhvr>
                                        <p:cTn id="80" dur="664" tmFilter="0, 0; 0.125,0.2665; 0.25,0.4; 0.375,0.465; 0.5,0.5;  0.625,0.535; 0.75,0.6; 0.875,0.7335; 1,1">
                                          <p:stCondLst>
                                            <p:cond delay="664"/>
                                          </p:stCondLst>
                                        </p:cTn>
                                        <p:tgtEl>
                                          <p:spTgt spid="2">
                                            <p:txEl>
                                              <p:pRg st="7" end="7"/>
                                            </p:txEl>
                                          </p:spTgt>
                                        </p:tgtEl>
                                        <p:attrNameLst>
                                          <p:attrName>ppt_y</p:attrName>
                                        </p:attrNameLst>
                                      </p:cBhvr>
                                      <p:tavLst>
                                        <p:tav tm="0" fmla="#ppt_y-sin(pi*$)/9">
                                          <p:val>
                                            <p:fltVal val="0"/>
                                          </p:val>
                                        </p:tav>
                                        <p:tav tm="100000">
                                          <p:val>
                                            <p:fltVal val="1"/>
                                          </p:val>
                                        </p:tav>
                                      </p:tavLst>
                                    </p:anim>
                                    <p:anim calcmode="lin" valueType="num">
                                      <p:cBhvr>
                                        <p:cTn id="81" dur="332" tmFilter="0, 0; 0.125,0.2665; 0.25,0.4; 0.375,0.465; 0.5,0.5;  0.625,0.535; 0.75,0.6; 0.875,0.7335; 1,1">
                                          <p:stCondLst>
                                            <p:cond delay="1324"/>
                                          </p:stCondLst>
                                        </p:cTn>
                                        <p:tgtEl>
                                          <p:spTgt spid="2">
                                            <p:txEl>
                                              <p:pRg st="7" end="7"/>
                                            </p:txEl>
                                          </p:spTgt>
                                        </p:tgtEl>
                                        <p:attrNameLst>
                                          <p:attrName>ppt_y</p:attrName>
                                        </p:attrNameLst>
                                      </p:cBhvr>
                                      <p:tavLst>
                                        <p:tav tm="0" fmla="#ppt_y-sin(pi*$)/27">
                                          <p:val>
                                            <p:fltVal val="0"/>
                                          </p:val>
                                        </p:tav>
                                        <p:tav tm="100000">
                                          <p:val>
                                            <p:fltVal val="1"/>
                                          </p:val>
                                        </p:tav>
                                      </p:tavLst>
                                    </p:anim>
                                    <p:anim calcmode="lin" valueType="num">
                                      <p:cBhvr>
                                        <p:cTn id="82" dur="164" tmFilter="0, 0; 0.125,0.2665; 0.25,0.4; 0.375,0.465; 0.5,0.5;  0.625,0.535; 0.75,0.6; 0.875,0.7335; 1,1">
                                          <p:stCondLst>
                                            <p:cond delay="1656"/>
                                          </p:stCondLst>
                                        </p:cTn>
                                        <p:tgtEl>
                                          <p:spTgt spid="2">
                                            <p:txEl>
                                              <p:pRg st="7" end="7"/>
                                            </p:txEl>
                                          </p:spTgt>
                                        </p:tgtEl>
                                        <p:attrNameLst>
                                          <p:attrName>ppt_y</p:attrName>
                                        </p:attrNameLst>
                                      </p:cBhvr>
                                      <p:tavLst>
                                        <p:tav tm="0" fmla="#ppt_y-sin(pi*$)/81">
                                          <p:val>
                                            <p:fltVal val="0"/>
                                          </p:val>
                                        </p:tav>
                                        <p:tav tm="100000">
                                          <p:val>
                                            <p:fltVal val="1"/>
                                          </p:val>
                                        </p:tav>
                                      </p:tavLst>
                                    </p:anim>
                                    <p:animScale>
                                      <p:cBhvr>
                                        <p:cTn id="83" dur="26">
                                          <p:stCondLst>
                                            <p:cond delay="650"/>
                                          </p:stCondLst>
                                        </p:cTn>
                                        <p:tgtEl>
                                          <p:spTgt spid="2">
                                            <p:txEl>
                                              <p:pRg st="7" end="7"/>
                                            </p:txEl>
                                          </p:spTgt>
                                        </p:tgtEl>
                                      </p:cBhvr>
                                      <p:to x="100000" y="60000"/>
                                    </p:animScale>
                                    <p:animScale>
                                      <p:cBhvr>
                                        <p:cTn id="84" dur="166" decel="50000">
                                          <p:stCondLst>
                                            <p:cond delay="676"/>
                                          </p:stCondLst>
                                        </p:cTn>
                                        <p:tgtEl>
                                          <p:spTgt spid="2">
                                            <p:txEl>
                                              <p:pRg st="7" end="7"/>
                                            </p:txEl>
                                          </p:spTgt>
                                        </p:tgtEl>
                                      </p:cBhvr>
                                      <p:to x="100000" y="100000"/>
                                    </p:animScale>
                                    <p:animScale>
                                      <p:cBhvr>
                                        <p:cTn id="85" dur="26">
                                          <p:stCondLst>
                                            <p:cond delay="1312"/>
                                          </p:stCondLst>
                                        </p:cTn>
                                        <p:tgtEl>
                                          <p:spTgt spid="2">
                                            <p:txEl>
                                              <p:pRg st="7" end="7"/>
                                            </p:txEl>
                                          </p:spTgt>
                                        </p:tgtEl>
                                      </p:cBhvr>
                                      <p:to x="100000" y="80000"/>
                                    </p:animScale>
                                    <p:animScale>
                                      <p:cBhvr>
                                        <p:cTn id="86" dur="166" decel="50000">
                                          <p:stCondLst>
                                            <p:cond delay="1338"/>
                                          </p:stCondLst>
                                        </p:cTn>
                                        <p:tgtEl>
                                          <p:spTgt spid="2">
                                            <p:txEl>
                                              <p:pRg st="7" end="7"/>
                                            </p:txEl>
                                          </p:spTgt>
                                        </p:tgtEl>
                                      </p:cBhvr>
                                      <p:to x="100000" y="100000"/>
                                    </p:animScale>
                                    <p:animScale>
                                      <p:cBhvr>
                                        <p:cTn id="87" dur="26">
                                          <p:stCondLst>
                                            <p:cond delay="1642"/>
                                          </p:stCondLst>
                                        </p:cTn>
                                        <p:tgtEl>
                                          <p:spTgt spid="2">
                                            <p:txEl>
                                              <p:pRg st="7" end="7"/>
                                            </p:txEl>
                                          </p:spTgt>
                                        </p:tgtEl>
                                      </p:cBhvr>
                                      <p:to x="100000" y="90000"/>
                                    </p:animScale>
                                    <p:animScale>
                                      <p:cBhvr>
                                        <p:cTn id="88" dur="166" decel="50000">
                                          <p:stCondLst>
                                            <p:cond delay="1668"/>
                                          </p:stCondLst>
                                        </p:cTn>
                                        <p:tgtEl>
                                          <p:spTgt spid="2">
                                            <p:txEl>
                                              <p:pRg st="7" end="7"/>
                                            </p:txEl>
                                          </p:spTgt>
                                        </p:tgtEl>
                                      </p:cBhvr>
                                      <p:to x="100000" y="100000"/>
                                    </p:animScale>
                                    <p:animScale>
                                      <p:cBhvr>
                                        <p:cTn id="89" dur="26">
                                          <p:stCondLst>
                                            <p:cond delay="1808"/>
                                          </p:stCondLst>
                                        </p:cTn>
                                        <p:tgtEl>
                                          <p:spTgt spid="2">
                                            <p:txEl>
                                              <p:pRg st="7" end="7"/>
                                            </p:txEl>
                                          </p:spTgt>
                                        </p:tgtEl>
                                      </p:cBhvr>
                                      <p:to x="100000" y="95000"/>
                                    </p:animScale>
                                    <p:animScale>
                                      <p:cBhvr>
                                        <p:cTn id="90" dur="166" decel="50000">
                                          <p:stCondLst>
                                            <p:cond delay="1834"/>
                                          </p:stCondLst>
                                        </p:cTn>
                                        <p:tgtEl>
                                          <p:spTgt spid="2">
                                            <p:txEl>
                                              <p:pRg st="7" end="7"/>
                                            </p:txEl>
                                          </p:spTgt>
                                        </p:tgtEl>
                                      </p:cBhvr>
                                      <p:to x="100000" y="100000"/>
                                    </p:animScale>
                                  </p:childTnLst>
                                </p:cTn>
                              </p:par>
                            </p:childTnLst>
                          </p:cTn>
                        </p:par>
                      </p:childTnLst>
                    </p:cTn>
                  </p:par>
                  <p:par>
                    <p:cTn id="91" fill="hold">
                      <p:stCondLst>
                        <p:cond delay="indefinite"/>
                      </p:stCondLst>
                      <p:childTnLst>
                        <p:par>
                          <p:cTn id="92" fill="hold">
                            <p:stCondLst>
                              <p:cond delay="0"/>
                            </p:stCondLst>
                            <p:childTnLst>
                              <p:par>
                                <p:cTn id="93" presetID="2" presetClass="entr" presetSubtype="4" fill="hold" grpId="0" nodeType="clickEffect">
                                  <p:stCondLst>
                                    <p:cond delay="0"/>
                                  </p:stCondLst>
                                  <p:childTnLst>
                                    <p:set>
                                      <p:cBhvr>
                                        <p:cTn id="94" dur="1" fill="hold">
                                          <p:stCondLst>
                                            <p:cond delay="0"/>
                                          </p:stCondLst>
                                        </p:cTn>
                                        <p:tgtEl>
                                          <p:spTgt spid="9"/>
                                        </p:tgtEl>
                                        <p:attrNameLst>
                                          <p:attrName>style.visibility</p:attrName>
                                        </p:attrNameLst>
                                      </p:cBhvr>
                                      <p:to>
                                        <p:strVal val="visible"/>
                                      </p:to>
                                    </p:set>
                                    <p:anim calcmode="lin" valueType="num">
                                      <p:cBhvr additive="base">
                                        <p:cTn id="95" dur="500" fill="hold"/>
                                        <p:tgtEl>
                                          <p:spTgt spid="9"/>
                                        </p:tgtEl>
                                        <p:attrNameLst>
                                          <p:attrName>ppt_x</p:attrName>
                                        </p:attrNameLst>
                                      </p:cBhvr>
                                      <p:tavLst>
                                        <p:tav tm="0">
                                          <p:val>
                                            <p:strVal val="#ppt_x"/>
                                          </p:val>
                                        </p:tav>
                                        <p:tav tm="100000">
                                          <p:val>
                                            <p:strVal val="#ppt_x"/>
                                          </p:val>
                                        </p:tav>
                                      </p:tavLst>
                                    </p:anim>
                                    <p:anim calcmode="lin" valueType="num">
                                      <p:cBhvr additive="base">
                                        <p:cTn id="9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31" presetClass="entr" presetSubtype="0" fill="hold" nodeType="clickEffect">
                                  <p:stCondLst>
                                    <p:cond delay="0"/>
                                  </p:stCondLst>
                                  <p:childTnLst>
                                    <p:set>
                                      <p:cBhvr>
                                        <p:cTn id="100" dur="1" fill="hold">
                                          <p:stCondLst>
                                            <p:cond delay="0"/>
                                          </p:stCondLst>
                                        </p:cTn>
                                        <p:tgtEl>
                                          <p:spTgt spid="2">
                                            <p:txEl>
                                              <p:pRg st="8" end="8"/>
                                            </p:txEl>
                                          </p:spTgt>
                                        </p:tgtEl>
                                        <p:attrNameLst>
                                          <p:attrName>style.visibility</p:attrName>
                                        </p:attrNameLst>
                                      </p:cBhvr>
                                      <p:to>
                                        <p:strVal val="visible"/>
                                      </p:to>
                                    </p:set>
                                    <p:anim calcmode="lin" valueType="num">
                                      <p:cBhvr>
                                        <p:cTn id="101" dur="1000" fill="hold"/>
                                        <p:tgtEl>
                                          <p:spTgt spid="2">
                                            <p:txEl>
                                              <p:pRg st="8" end="8"/>
                                            </p:txEl>
                                          </p:spTgt>
                                        </p:tgtEl>
                                        <p:attrNameLst>
                                          <p:attrName>ppt_w</p:attrName>
                                        </p:attrNameLst>
                                      </p:cBhvr>
                                      <p:tavLst>
                                        <p:tav tm="0">
                                          <p:val>
                                            <p:fltVal val="0"/>
                                          </p:val>
                                        </p:tav>
                                        <p:tav tm="100000">
                                          <p:val>
                                            <p:strVal val="#ppt_w"/>
                                          </p:val>
                                        </p:tav>
                                      </p:tavLst>
                                    </p:anim>
                                    <p:anim calcmode="lin" valueType="num">
                                      <p:cBhvr>
                                        <p:cTn id="102" dur="1000" fill="hold"/>
                                        <p:tgtEl>
                                          <p:spTgt spid="2">
                                            <p:txEl>
                                              <p:pRg st="8" end="8"/>
                                            </p:txEl>
                                          </p:spTgt>
                                        </p:tgtEl>
                                        <p:attrNameLst>
                                          <p:attrName>ppt_h</p:attrName>
                                        </p:attrNameLst>
                                      </p:cBhvr>
                                      <p:tavLst>
                                        <p:tav tm="0">
                                          <p:val>
                                            <p:fltVal val="0"/>
                                          </p:val>
                                        </p:tav>
                                        <p:tav tm="100000">
                                          <p:val>
                                            <p:strVal val="#ppt_h"/>
                                          </p:val>
                                        </p:tav>
                                      </p:tavLst>
                                    </p:anim>
                                    <p:anim calcmode="lin" valueType="num">
                                      <p:cBhvr>
                                        <p:cTn id="103" dur="1000" fill="hold"/>
                                        <p:tgtEl>
                                          <p:spTgt spid="2">
                                            <p:txEl>
                                              <p:pRg st="8" end="8"/>
                                            </p:txEl>
                                          </p:spTgt>
                                        </p:tgtEl>
                                        <p:attrNameLst>
                                          <p:attrName>style.rotation</p:attrName>
                                        </p:attrNameLst>
                                      </p:cBhvr>
                                      <p:tavLst>
                                        <p:tav tm="0">
                                          <p:val>
                                            <p:fltVal val="90"/>
                                          </p:val>
                                        </p:tav>
                                        <p:tav tm="100000">
                                          <p:val>
                                            <p:fltVal val="0"/>
                                          </p:val>
                                        </p:tav>
                                      </p:tavLst>
                                    </p:anim>
                                    <p:animEffect transition="in" filter="fade">
                                      <p:cBhvr>
                                        <p:cTn id="104" dur="1000"/>
                                        <p:tgtEl>
                                          <p:spTgt spid="2">
                                            <p:txEl>
                                              <p:pRg st="8" end="8"/>
                                            </p:txEl>
                                          </p:spTgt>
                                        </p:tgtEl>
                                      </p:cBhvr>
                                    </p:animEffect>
                                  </p:childTnLst>
                                </p:cTn>
                              </p:par>
                            </p:childTnLst>
                          </p:cTn>
                        </p:par>
                      </p:childTnLst>
                    </p:cTn>
                  </p:par>
                  <p:par>
                    <p:cTn id="105" fill="hold">
                      <p:stCondLst>
                        <p:cond delay="indefinite"/>
                      </p:stCondLst>
                      <p:childTnLst>
                        <p:par>
                          <p:cTn id="106" fill="hold">
                            <p:stCondLst>
                              <p:cond delay="0"/>
                            </p:stCondLst>
                            <p:childTnLst>
                              <p:par>
                                <p:cTn id="107" presetID="53" presetClass="entr" presetSubtype="16" fill="hold" grpId="0" nodeType="clickEffect">
                                  <p:stCondLst>
                                    <p:cond delay="0"/>
                                  </p:stCondLst>
                                  <p:childTnLst>
                                    <p:set>
                                      <p:cBhvr>
                                        <p:cTn id="108" dur="1" fill="hold">
                                          <p:stCondLst>
                                            <p:cond delay="0"/>
                                          </p:stCondLst>
                                        </p:cTn>
                                        <p:tgtEl>
                                          <p:spTgt spid="10"/>
                                        </p:tgtEl>
                                        <p:attrNameLst>
                                          <p:attrName>style.visibility</p:attrName>
                                        </p:attrNameLst>
                                      </p:cBhvr>
                                      <p:to>
                                        <p:strVal val="visible"/>
                                      </p:to>
                                    </p:set>
                                    <p:anim calcmode="lin" valueType="num">
                                      <p:cBhvr>
                                        <p:cTn id="109" dur="500" fill="hold"/>
                                        <p:tgtEl>
                                          <p:spTgt spid="10"/>
                                        </p:tgtEl>
                                        <p:attrNameLst>
                                          <p:attrName>ppt_w</p:attrName>
                                        </p:attrNameLst>
                                      </p:cBhvr>
                                      <p:tavLst>
                                        <p:tav tm="0">
                                          <p:val>
                                            <p:fltVal val="0"/>
                                          </p:val>
                                        </p:tav>
                                        <p:tav tm="100000">
                                          <p:val>
                                            <p:strVal val="#ppt_w"/>
                                          </p:val>
                                        </p:tav>
                                      </p:tavLst>
                                    </p:anim>
                                    <p:anim calcmode="lin" valueType="num">
                                      <p:cBhvr>
                                        <p:cTn id="110" dur="500" fill="hold"/>
                                        <p:tgtEl>
                                          <p:spTgt spid="10"/>
                                        </p:tgtEl>
                                        <p:attrNameLst>
                                          <p:attrName>ppt_h</p:attrName>
                                        </p:attrNameLst>
                                      </p:cBhvr>
                                      <p:tavLst>
                                        <p:tav tm="0">
                                          <p:val>
                                            <p:fltVal val="0"/>
                                          </p:val>
                                        </p:tav>
                                        <p:tav tm="100000">
                                          <p:val>
                                            <p:strVal val="#ppt_h"/>
                                          </p:val>
                                        </p:tav>
                                      </p:tavLst>
                                    </p:anim>
                                    <p:animEffect transition="in" filter="fade">
                                      <p:cBhvr>
                                        <p:cTn id="111" dur="500"/>
                                        <p:tgtEl>
                                          <p:spTgt spid="10"/>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4" fill="hold" nodeType="clickEffect">
                                  <p:stCondLst>
                                    <p:cond delay="0"/>
                                  </p:stCondLst>
                                  <p:childTnLst>
                                    <p:set>
                                      <p:cBhvr>
                                        <p:cTn id="115" dur="1" fill="hold">
                                          <p:stCondLst>
                                            <p:cond delay="0"/>
                                          </p:stCondLst>
                                        </p:cTn>
                                        <p:tgtEl>
                                          <p:spTgt spid="2">
                                            <p:txEl>
                                              <p:pRg st="9" end="9"/>
                                            </p:txEl>
                                          </p:spTgt>
                                        </p:tgtEl>
                                        <p:attrNameLst>
                                          <p:attrName>style.visibility</p:attrName>
                                        </p:attrNameLst>
                                      </p:cBhvr>
                                      <p:to>
                                        <p:strVal val="visible"/>
                                      </p:to>
                                    </p:set>
                                    <p:animEffect transition="in" filter="wipe(down)">
                                      <p:cBhvr>
                                        <p:cTn id="116" dur="500"/>
                                        <p:tgtEl>
                                          <p:spTgt spid="2">
                                            <p:txEl>
                                              <p:pRg st="9" end="9"/>
                                            </p:txEl>
                                          </p:spTgt>
                                        </p:tgtEl>
                                      </p:cBhvr>
                                    </p:animEffect>
                                  </p:childTnLst>
                                </p:cTn>
                              </p:par>
                            </p:childTnLst>
                          </p:cTn>
                        </p:par>
                      </p:childTnLst>
                    </p:cTn>
                  </p:par>
                  <p:par>
                    <p:cTn id="117" fill="hold">
                      <p:stCondLst>
                        <p:cond delay="indefinite"/>
                      </p:stCondLst>
                      <p:childTnLst>
                        <p:par>
                          <p:cTn id="118" fill="hold">
                            <p:stCondLst>
                              <p:cond delay="0"/>
                            </p:stCondLst>
                            <p:childTnLst>
                              <p:par>
                                <p:cTn id="119" presetID="2" presetClass="entr" presetSubtype="4" fill="hold" nodeType="clickEffect">
                                  <p:stCondLst>
                                    <p:cond delay="0"/>
                                  </p:stCondLst>
                                  <p:childTnLst>
                                    <p:set>
                                      <p:cBhvr>
                                        <p:cTn id="120" dur="1" fill="hold">
                                          <p:stCondLst>
                                            <p:cond delay="0"/>
                                          </p:stCondLst>
                                        </p:cTn>
                                        <p:tgtEl>
                                          <p:spTgt spid="11">
                                            <p:txEl>
                                              <p:pRg st="0" end="0"/>
                                            </p:txEl>
                                          </p:spTgt>
                                        </p:tgtEl>
                                        <p:attrNameLst>
                                          <p:attrName>style.visibility</p:attrName>
                                        </p:attrNameLst>
                                      </p:cBhvr>
                                      <p:to>
                                        <p:strVal val="visible"/>
                                      </p:to>
                                    </p:set>
                                    <p:anim calcmode="lin" valueType="num">
                                      <p:cBhvr additive="base">
                                        <p:cTn id="12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12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17857"/>
            <a:ext cx="12192000" cy="6309420"/>
          </a:xfrm>
          <a:prstGeom prst="rect">
            <a:avLst/>
          </a:prstGeom>
        </p:spPr>
        <p:txBody>
          <a:bodyPr wrap="square">
            <a:spAutoFit/>
          </a:bodyPr>
          <a:lstStyle/>
          <a:p>
            <a:pPr algn="ctr"/>
            <a:r>
              <a:rPr lang="ru-RU" sz="4800" b="1" dirty="0">
                <a:solidFill>
                  <a:schemeClr val="accent6">
                    <a:lumMod val="75000"/>
                  </a:schemeClr>
                </a:solidFill>
              </a:rPr>
              <a:t>Вопросы второй команде:</a:t>
            </a:r>
          </a:p>
          <a:p>
            <a:r>
              <a:rPr lang="ru-RU" sz="3600" b="1" dirty="0">
                <a:solidFill>
                  <a:schemeClr val="bg1"/>
                </a:solidFill>
              </a:rPr>
              <a:t>1.	Сколько метров в одном километре</a:t>
            </a:r>
            <a:r>
              <a:rPr lang="ru-RU" sz="3600" b="1" dirty="0" smtClean="0">
                <a:solidFill>
                  <a:schemeClr val="bg1"/>
                </a:solidFill>
              </a:rPr>
              <a:t>? </a:t>
            </a:r>
            <a:endParaRPr lang="ru-RU" sz="3600" b="1" dirty="0">
              <a:solidFill>
                <a:schemeClr val="bg1"/>
              </a:solidFill>
            </a:endParaRPr>
          </a:p>
          <a:p>
            <a:r>
              <a:rPr lang="ru-RU" sz="3600" b="1" dirty="0">
                <a:solidFill>
                  <a:schemeClr val="bg1"/>
                </a:solidFill>
              </a:rPr>
              <a:t>2.	Чему равен периметр квадрата со стороной 2см</a:t>
            </a:r>
            <a:r>
              <a:rPr lang="ru-RU" sz="3600" b="1" dirty="0" smtClean="0">
                <a:solidFill>
                  <a:schemeClr val="bg1"/>
                </a:solidFill>
              </a:rPr>
              <a:t>? </a:t>
            </a:r>
            <a:endParaRPr lang="ru-RU" sz="3600" b="1" dirty="0">
              <a:solidFill>
                <a:schemeClr val="bg1"/>
              </a:solidFill>
            </a:endParaRPr>
          </a:p>
          <a:p>
            <a:r>
              <a:rPr lang="ru-RU" sz="3600" b="1" dirty="0">
                <a:solidFill>
                  <a:schemeClr val="bg1"/>
                </a:solidFill>
              </a:rPr>
              <a:t>3.	Какое название имеет1/4 </a:t>
            </a:r>
            <a:r>
              <a:rPr lang="ru-RU" sz="3600" b="1" dirty="0" smtClean="0">
                <a:solidFill>
                  <a:schemeClr val="bg1"/>
                </a:solidFill>
              </a:rPr>
              <a:t>дробь? </a:t>
            </a:r>
            <a:endParaRPr lang="ru-RU" sz="3600" b="1" dirty="0">
              <a:solidFill>
                <a:schemeClr val="bg1"/>
              </a:solidFill>
            </a:endParaRPr>
          </a:p>
          <a:p>
            <a:r>
              <a:rPr lang="ru-RU" sz="3600" b="1" dirty="0">
                <a:solidFill>
                  <a:schemeClr val="bg1"/>
                </a:solidFill>
              </a:rPr>
              <a:t>4.	Сколько процентов составляет 100 от 200</a:t>
            </a:r>
            <a:r>
              <a:rPr lang="ru-RU" sz="3600" b="1" dirty="0" smtClean="0">
                <a:solidFill>
                  <a:schemeClr val="bg1"/>
                </a:solidFill>
              </a:rPr>
              <a:t>? </a:t>
            </a:r>
            <a:endParaRPr lang="ru-RU" sz="3600" b="1" dirty="0">
              <a:solidFill>
                <a:schemeClr val="bg1"/>
              </a:solidFill>
            </a:endParaRPr>
          </a:p>
          <a:p>
            <a:r>
              <a:rPr lang="ru-RU" sz="3600" b="1" dirty="0">
                <a:solidFill>
                  <a:schemeClr val="bg1"/>
                </a:solidFill>
              </a:rPr>
              <a:t>5.	Округлить 12,3 до единиц</a:t>
            </a:r>
            <a:r>
              <a:rPr lang="ru-RU" sz="3600" b="1" dirty="0" smtClean="0">
                <a:solidFill>
                  <a:schemeClr val="bg1"/>
                </a:solidFill>
              </a:rPr>
              <a:t>. </a:t>
            </a:r>
            <a:endParaRPr lang="ru-RU" sz="3600" b="1" dirty="0">
              <a:solidFill>
                <a:schemeClr val="bg1"/>
              </a:solidFill>
            </a:endParaRPr>
          </a:p>
          <a:p>
            <a:r>
              <a:rPr lang="ru-RU" sz="3600" b="1" dirty="0">
                <a:solidFill>
                  <a:schemeClr val="bg1"/>
                </a:solidFill>
              </a:rPr>
              <a:t>6.	Имеет ли длину луч</a:t>
            </a:r>
            <a:r>
              <a:rPr lang="ru-RU" sz="3600" b="1" dirty="0" smtClean="0">
                <a:solidFill>
                  <a:schemeClr val="bg1"/>
                </a:solidFill>
              </a:rPr>
              <a:t>? </a:t>
            </a:r>
            <a:endParaRPr lang="ru-RU" sz="3600" b="1" dirty="0">
              <a:solidFill>
                <a:schemeClr val="bg1"/>
              </a:solidFill>
            </a:endParaRPr>
          </a:p>
          <a:p>
            <a:r>
              <a:rPr lang="ru-RU" sz="3600" b="1" dirty="0">
                <a:solidFill>
                  <a:schemeClr val="bg1"/>
                </a:solidFill>
              </a:rPr>
              <a:t>7.	В чем измеряются отрезки</a:t>
            </a:r>
            <a:r>
              <a:rPr lang="ru-RU" sz="3600" b="1" dirty="0" smtClean="0">
                <a:solidFill>
                  <a:schemeClr val="bg1"/>
                </a:solidFill>
              </a:rPr>
              <a:t>? </a:t>
            </a:r>
            <a:endParaRPr lang="ru-RU" sz="3600" b="1" dirty="0">
              <a:solidFill>
                <a:schemeClr val="bg1"/>
              </a:solidFill>
            </a:endParaRPr>
          </a:p>
          <a:p>
            <a:r>
              <a:rPr lang="ru-RU" sz="3600" b="1" dirty="0">
                <a:solidFill>
                  <a:schemeClr val="bg1"/>
                </a:solidFill>
              </a:rPr>
              <a:t>8.	Деление, на какое число дает 1</a:t>
            </a:r>
            <a:r>
              <a:rPr lang="ru-RU" sz="3600" b="1" dirty="0" smtClean="0">
                <a:solidFill>
                  <a:schemeClr val="bg1"/>
                </a:solidFill>
              </a:rPr>
              <a:t>? </a:t>
            </a:r>
            <a:endParaRPr lang="ru-RU" sz="3600" b="1" dirty="0">
              <a:solidFill>
                <a:schemeClr val="bg1"/>
              </a:solidFill>
            </a:endParaRPr>
          </a:p>
          <a:p>
            <a:r>
              <a:rPr lang="ru-RU" sz="3600" b="1" dirty="0">
                <a:solidFill>
                  <a:schemeClr val="bg1"/>
                </a:solidFill>
              </a:rPr>
              <a:t>9.	Найти две третьих от 90</a:t>
            </a:r>
            <a:r>
              <a:rPr lang="ru-RU" sz="3600" b="1" dirty="0" smtClean="0">
                <a:solidFill>
                  <a:schemeClr val="bg1"/>
                </a:solidFill>
              </a:rPr>
              <a:t>. </a:t>
            </a:r>
            <a:endParaRPr lang="ru-RU" sz="3600" b="1" dirty="0">
              <a:solidFill>
                <a:schemeClr val="bg1"/>
              </a:solidFill>
            </a:endParaRPr>
          </a:p>
        </p:txBody>
      </p:sp>
      <p:sp>
        <p:nvSpPr>
          <p:cNvPr id="3" name="Прямоугольник 2"/>
          <p:cNvSpPr/>
          <p:nvPr/>
        </p:nvSpPr>
        <p:spPr>
          <a:xfrm>
            <a:off x="9706380" y="631762"/>
            <a:ext cx="1447832" cy="769441"/>
          </a:xfrm>
          <a:prstGeom prst="rect">
            <a:avLst/>
          </a:prstGeom>
        </p:spPr>
        <p:txBody>
          <a:bodyPr wrap="none">
            <a:spAutoFit/>
          </a:bodyPr>
          <a:lstStyle/>
          <a:p>
            <a:r>
              <a:rPr lang="ru-RU" sz="4400" b="1" dirty="0">
                <a:solidFill>
                  <a:srgbClr val="FF0000"/>
                </a:solidFill>
              </a:rPr>
              <a:t>1000</a:t>
            </a:r>
            <a:endParaRPr lang="ru-RU" sz="4400" dirty="0">
              <a:solidFill>
                <a:srgbClr val="FF0000"/>
              </a:solidFill>
            </a:endParaRPr>
          </a:p>
        </p:txBody>
      </p:sp>
      <p:sp>
        <p:nvSpPr>
          <p:cNvPr id="4" name="Прямоугольник 3"/>
          <p:cNvSpPr/>
          <p:nvPr/>
        </p:nvSpPr>
        <p:spPr>
          <a:xfrm>
            <a:off x="1572551" y="1655021"/>
            <a:ext cx="1406154" cy="830997"/>
          </a:xfrm>
          <a:prstGeom prst="rect">
            <a:avLst/>
          </a:prstGeom>
        </p:spPr>
        <p:txBody>
          <a:bodyPr wrap="none">
            <a:spAutoFit/>
          </a:bodyPr>
          <a:lstStyle/>
          <a:p>
            <a:r>
              <a:rPr lang="ru-RU" sz="4800" b="1" dirty="0">
                <a:solidFill>
                  <a:srgbClr val="FF0000"/>
                </a:solidFill>
              </a:rPr>
              <a:t>8см</a:t>
            </a:r>
            <a:endParaRPr lang="ru-RU" sz="4800" dirty="0">
              <a:solidFill>
                <a:srgbClr val="FF0000"/>
              </a:solidFill>
            </a:endParaRPr>
          </a:p>
        </p:txBody>
      </p:sp>
      <p:sp>
        <p:nvSpPr>
          <p:cNvPr id="5" name="Прямоугольник 4"/>
          <p:cNvSpPr/>
          <p:nvPr/>
        </p:nvSpPr>
        <p:spPr>
          <a:xfrm>
            <a:off x="8600145" y="2170333"/>
            <a:ext cx="3065263" cy="830997"/>
          </a:xfrm>
          <a:prstGeom prst="rect">
            <a:avLst/>
          </a:prstGeom>
        </p:spPr>
        <p:txBody>
          <a:bodyPr wrap="none">
            <a:spAutoFit/>
          </a:bodyPr>
          <a:lstStyle/>
          <a:p>
            <a:r>
              <a:rPr lang="ru-RU" sz="4800" b="1" dirty="0">
                <a:solidFill>
                  <a:srgbClr val="00B0F0"/>
                </a:solidFill>
              </a:rPr>
              <a:t>Четверть</a:t>
            </a:r>
            <a:endParaRPr lang="ru-RU" sz="4800" dirty="0">
              <a:solidFill>
                <a:srgbClr val="00B0F0"/>
              </a:solidFill>
            </a:endParaRPr>
          </a:p>
        </p:txBody>
      </p:sp>
      <p:sp>
        <p:nvSpPr>
          <p:cNvPr id="6" name="Прямоугольник 5"/>
          <p:cNvSpPr/>
          <p:nvPr/>
        </p:nvSpPr>
        <p:spPr>
          <a:xfrm>
            <a:off x="10626745" y="2819952"/>
            <a:ext cx="1301959" cy="769441"/>
          </a:xfrm>
          <a:prstGeom prst="rect">
            <a:avLst/>
          </a:prstGeom>
        </p:spPr>
        <p:txBody>
          <a:bodyPr wrap="none">
            <a:spAutoFit/>
          </a:bodyPr>
          <a:lstStyle/>
          <a:p>
            <a:r>
              <a:rPr lang="ru-RU" sz="4400" b="1" dirty="0">
                <a:solidFill>
                  <a:srgbClr val="C00000"/>
                </a:solidFill>
              </a:rPr>
              <a:t>50%</a:t>
            </a:r>
            <a:endParaRPr lang="ru-RU" sz="4400" dirty="0">
              <a:solidFill>
                <a:srgbClr val="C00000"/>
              </a:solidFill>
            </a:endParaRPr>
          </a:p>
        </p:txBody>
      </p:sp>
      <p:sp>
        <p:nvSpPr>
          <p:cNvPr id="7" name="Прямоугольник 6"/>
          <p:cNvSpPr/>
          <p:nvPr/>
        </p:nvSpPr>
        <p:spPr>
          <a:xfrm>
            <a:off x="6864424" y="3298762"/>
            <a:ext cx="873957" cy="830997"/>
          </a:xfrm>
          <a:prstGeom prst="rect">
            <a:avLst/>
          </a:prstGeom>
        </p:spPr>
        <p:txBody>
          <a:bodyPr wrap="none">
            <a:spAutoFit/>
          </a:bodyPr>
          <a:lstStyle/>
          <a:p>
            <a:r>
              <a:rPr lang="ru-RU" sz="4800" b="1" dirty="0">
                <a:solidFill>
                  <a:srgbClr val="FFFF00"/>
                </a:solidFill>
              </a:rPr>
              <a:t>12</a:t>
            </a:r>
            <a:endParaRPr lang="ru-RU" sz="4800" dirty="0">
              <a:solidFill>
                <a:srgbClr val="FFFF00"/>
              </a:solidFill>
            </a:endParaRPr>
          </a:p>
        </p:txBody>
      </p:sp>
      <p:sp>
        <p:nvSpPr>
          <p:cNvPr id="8" name="Прямоугольник 7"/>
          <p:cNvSpPr/>
          <p:nvPr/>
        </p:nvSpPr>
        <p:spPr>
          <a:xfrm>
            <a:off x="5410200" y="3853543"/>
            <a:ext cx="1400740" cy="830997"/>
          </a:xfrm>
          <a:prstGeom prst="rect">
            <a:avLst/>
          </a:prstGeom>
        </p:spPr>
        <p:txBody>
          <a:bodyPr wrap="square">
            <a:spAutoFit/>
          </a:bodyPr>
          <a:lstStyle/>
          <a:p>
            <a:r>
              <a:rPr lang="ru-RU" sz="4800" b="1" dirty="0">
                <a:solidFill>
                  <a:srgbClr val="7030A0"/>
                </a:solidFill>
              </a:rPr>
              <a:t>Нет</a:t>
            </a:r>
            <a:endParaRPr lang="ru-RU" sz="4800" dirty="0">
              <a:solidFill>
                <a:srgbClr val="7030A0"/>
              </a:solidFill>
            </a:endParaRPr>
          </a:p>
        </p:txBody>
      </p:sp>
      <p:sp>
        <p:nvSpPr>
          <p:cNvPr id="9" name="Прямоугольник 8"/>
          <p:cNvSpPr/>
          <p:nvPr/>
        </p:nvSpPr>
        <p:spPr>
          <a:xfrm>
            <a:off x="7219068" y="4379663"/>
            <a:ext cx="1590500" cy="830997"/>
          </a:xfrm>
          <a:prstGeom prst="rect">
            <a:avLst/>
          </a:prstGeom>
        </p:spPr>
        <p:txBody>
          <a:bodyPr wrap="none">
            <a:spAutoFit/>
          </a:bodyPr>
          <a:lstStyle/>
          <a:p>
            <a:r>
              <a:rPr lang="ru-RU" sz="4800" b="1" dirty="0">
                <a:solidFill>
                  <a:srgbClr val="FF0000"/>
                </a:solidFill>
              </a:rPr>
              <a:t>В см</a:t>
            </a:r>
            <a:endParaRPr lang="ru-RU" sz="4800" dirty="0">
              <a:solidFill>
                <a:srgbClr val="FF0000"/>
              </a:solidFill>
            </a:endParaRPr>
          </a:p>
        </p:txBody>
      </p:sp>
      <p:sp>
        <p:nvSpPr>
          <p:cNvPr id="10" name="Прямоугольник 9"/>
          <p:cNvSpPr/>
          <p:nvPr/>
        </p:nvSpPr>
        <p:spPr>
          <a:xfrm>
            <a:off x="8373326" y="5043225"/>
            <a:ext cx="3818674" cy="707886"/>
          </a:xfrm>
          <a:prstGeom prst="rect">
            <a:avLst/>
          </a:prstGeom>
        </p:spPr>
        <p:txBody>
          <a:bodyPr wrap="none">
            <a:spAutoFit/>
          </a:bodyPr>
          <a:lstStyle/>
          <a:p>
            <a:r>
              <a:rPr lang="ru-RU" sz="4000" b="1" dirty="0">
                <a:solidFill>
                  <a:srgbClr val="0070C0"/>
                </a:solidFill>
              </a:rPr>
              <a:t>На само себя</a:t>
            </a:r>
            <a:endParaRPr lang="ru-RU" sz="4000" dirty="0">
              <a:solidFill>
                <a:srgbClr val="0070C0"/>
              </a:solidFill>
            </a:endParaRPr>
          </a:p>
        </p:txBody>
      </p:sp>
      <p:sp>
        <p:nvSpPr>
          <p:cNvPr id="11" name="Прямоугольник 10"/>
          <p:cNvSpPr/>
          <p:nvPr/>
        </p:nvSpPr>
        <p:spPr>
          <a:xfrm>
            <a:off x="6609591" y="5647374"/>
            <a:ext cx="873957" cy="830997"/>
          </a:xfrm>
          <a:prstGeom prst="rect">
            <a:avLst/>
          </a:prstGeom>
        </p:spPr>
        <p:txBody>
          <a:bodyPr wrap="none">
            <a:spAutoFit/>
          </a:bodyPr>
          <a:lstStyle/>
          <a:p>
            <a:r>
              <a:rPr lang="ru-RU" sz="4800" b="1" dirty="0">
                <a:solidFill>
                  <a:srgbClr val="FFC000"/>
                </a:solidFill>
              </a:rPr>
              <a:t>60</a:t>
            </a:r>
            <a:endParaRPr lang="ru-RU" sz="4800" dirty="0">
              <a:solidFill>
                <a:srgbClr val="FFC000"/>
              </a:solidFill>
            </a:endParaRPr>
          </a:p>
        </p:txBody>
      </p:sp>
    </p:spTree>
    <p:extLst>
      <p:ext uri="{BB962C8B-B14F-4D97-AF65-F5344CB8AC3E}">
        <p14:creationId xmlns:p14="http://schemas.microsoft.com/office/powerpoint/2010/main" val="1575894241"/>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80">
                                          <p:stCondLst>
                                            <p:cond delay="0"/>
                                          </p:stCondLst>
                                        </p:cTn>
                                        <p:tgtEl>
                                          <p:spTgt spid="2">
                                            <p:txEl>
                                              <p:pRg st="1" end="1"/>
                                            </p:txEl>
                                          </p:spTgt>
                                        </p:tgtEl>
                                      </p:cBhvr>
                                    </p:animEffect>
                                    <p:anim calcmode="lin" valueType="num">
                                      <p:cBhvr>
                                        <p:cTn id="8" dur="1822" tmFilter="0,0; 0.14,0.36; 0.43,0.73; 0.71,0.91; 1.0,1.0">
                                          <p:stCondLst>
                                            <p:cond delay="0"/>
                                          </p:stCondLst>
                                        </p:cTn>
                                        <p:tgtEl>
                                          <p:spTgt spid="2">
                                            <p:txEl>
                                              <p:pRg st="1" end="1"/>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xEl>
                                              <p:pRg st="1" end="1"/>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xEl>
                                              <p:pRg st="1" end="1"/>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xEl>
                                              <p:pRg st="1" end="1"/>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xEl>
                                              <p:pRg st="1" end="1"/>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xEl>
                                              <p:pRg st="1" end="1"/>
                                            </p:txEl>
                                          </p:spTgt>
                                        </p:tgtEl>
                                      </p:cBhvr>
                                      <p:to x="100000" y="60000"/>
                                    </p:animScale>
                                    <p:animScale>
                                      <p:cBhvr>
                                        <p:cTn id="14" dur="166" decel="50000">
                                          <p:stCondLst>
                                            <p:cond delay="676"/>
                                          </p:stCondLst>
                                        </p:cTn>
                                        <p:tgtEl>
                                          <p:spTgt spid="2">
                                            <p:txEl>
                                              <p:pRg st="1" end="1"/>
                                            </p:txEl>
                                          </p:spTgt>
                                        </p:tgtEl>
                                      </p:cBhvr>
                                      <p:to x="100000" y="100000"/>
                                    </p:animScale>
                                    <p:animScale>
                                      <p:cBhvr>
                                        <p:cTn id="15" dur="26">
                                          <p:stCondLst>
                                            <p:cond delay="1312"/>
                                          </p:stCondLst>
                                        </p:cTn>
                                        <p:tgtEl>
                                          <p:spTgt spid="2">
                                            <p:txEl>
                                              <p:pRg st="1" end="1"/>
                                            </p:txEl>
                                          </p:spTgt>
                                        </p:tgtEl>
                                      </p:cBhvr>
                                      <p:to x="100000" y="80000"/>
                                    </p:animScale>
                                    <p:animScale>
                                      <p:cBhvr>
                                        <p:cTn id="16" dur="166" decel="50000">
                                          <p:stCondLst>
                                            <p:cond delay="1338"/>
                                          </p:stCondLst>
                                        </p:cTn>
                                        <p:tgtEl>
                                          <p:spTgt spid="2">
                                            <p:txEl>
                                              <p:pRg st="1" end="1"/>
                                            </p:txEl>
                                          </p:spTgt>
                                        </p:tgtEl>
                                      </p:cBhvr>
                                      <p:to x="100000" y="100000"/>
                                    </p:animScale>
                                    <p:animScale>
                                      <p:cBhvr>
                                        <p:cTn id="17" dur="26">
                                          <p:stCondLst>
                                            <p:cond delay="1642"/>
                                          </p:stCondLst>
                                        </p:cTn>
                                        <p:tgtEl>
                                          <p:spTgt spid="2">
                                            <p:txEl>
                                              <p:pRg st="1" end="1"/>
                                            </p:txEl>
                                          </p:spTgt>
                                        </p:tgtEl>
                                      </p:cBhvr>
                                      <p:to x="100000" y="90000"/>
                                    </p:animScale>
                                    <p:animScale>
                                      <p:cBhvr>
                                        <p:cTn id="18" dur="166" decel="50000">
                                          <p:stCondLst>
                                            <p:cond delay="1668"/>
                                          </p:stCondLst>
                                        </p:cTn>
                                        <p:tgtEl>
                                          <p:spTgt spid="2">
                                            <p:txEl>
                                              <p:pRg st="1" end="1"/>
                                            </p:txEl>
                                          </p:spTgt>
                                        </p:tgtEl>
                                      </p:cBhvr>
                                      <p:to x="100000" y="100000"/>
                                    </p:animScale>
                                    <p:animScale>
                                      <p:cBhvr>
                                        <p:cTn id="19" dur="26">
                                          <p:stCondLst>
                                            <p:cond delay="1808"/>
                                          </p:stCondLst>
                                        </p:cTn>
                                        <p:tgtEl>
                                          <p:spTgt spid="2">
                                            <p:txEl>
                                              <p:pRg st="1" end="1"/>
                                            </p:txEl>
                                          </p:spTgt>
                                        </p:tgtEl>
                                      </p:cBhvr>
                                      <p:to x="100000" y="95000"/>
                                    </p:animScale>
                                    <p:animScale>
                                      <p:cBhvr>
                                        <p:cTn id="20" dur="166" decel="50000">
                                          <p:stCondLst>
                                            <p:cond delay="1834"/>
                                          </p:stCondLst>
                                        </p:cTn>
                                        <p:tgtEl>
                                          <p:spTgt spid="2">
                                            <p:txEl>
                                              <p:pRg st="1" end="1"/>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45" presetClass="entr" presetSubtype="0" fill="hold" nodeType="clickEffect">
                                  <p:stCondLst>
                                    <p:cond delay="0"/>
                                  </p:stCondLst>
                                  <p:childTnLst>
                                    <p:set>
                                      <p:cBhvr>
                                        <p:cTn id="28" dur="1" fill="hold">
                                          <p:stCondLst>
                                            <p:cond delay="0"/>
                                          </p:stCondLst>
                                        </p:cTn>
                                        <p:tgtEl>
                                          <p:spTgt spid="2">
                                            <p:txEl>
                                              <p:pRg st="2" end="2"/>
                                            </p:txEl>
                                          </p:spTgt>
                                        </p:tgtEl>
                                        <p:attrNameLst>
                                          <p:attrName>style.visibility</p:attrName>
                                        </p:attrNameLst>
                                      </p:cBhvr>
                                      <p:to>
                                        <p:strVal val="visible"/>
                                      </p:to>
                                    </p:set>
                                    <p:animEffect transition="in" filter="fade">
                                      <p:cBhvr>
                                        <p:cTn id="29" dur="2000"/>
                                        <p:tgtEl>
                                          <p:spTgt spid="2">
                                            <p:txEl>
                                              <p:pRg st="2" end="2"/>
                                            </p:txEl>
                                          </p:spTgt>
                                        </p:tgtEl>
                                      </p:cBhvr>
                                    </p:animEffect>
                                    <p:anim calcmode="lin" valueType="num">
                                      <p:cBhvr>
                                        <p:cTn id="30" dur="2000" fill="hold"/>
                                        <p:tgtEl>
                                          <p:spTgt spid="2">
                                            <p:txEl>
                                              <p:pRg st="2" end="2"/>
                                            </p:txEl>
                                          </p:spTgt>
                                        </p:tgtEl>
                                        <p:attrNameLst>
                                          <p:attrName>ppt_w</p:attrName>
                                        </p:attrNameLst>
                                      </p:cBhvr>
                                      <p:tavLst>
                                        <p:tav tm="0" fmla="#ppt_w*sin(2.5*pi*$)">
                                          <p:val>
                                            <p:fltVal val="0"/>
                                          </p:val>
                                        </p:tav>
                                        <p:tav tm="100000">
                                          <p:val>
                                            <p:fltVal val="1"/>
                                          </p:val>
                                        </p:tav>
                                      </p:tavLst>
                                    </p:anim>
                                    <p:anim calcmode="lin" valueType="num">
                                      <p:cBhvr>
                                        <p:cTn id="31" dur="2000" fill="hold"/>
                                        <p:tgtEl>
                                          <p:spTgt spid="2">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500"/>
                                        <p:tgtEl>
                                          <p:spTgt spid="4"/>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2">
                                            <p:txEl>
                                              <p:pRg st="3" end="3"/>
                                            </p:txEl>
                                          </p:spTgt>
                                        </p:tgtEl>
                                        <p:attrNameLst>
                                          <p:attrName>style.visibility</p:attrName>
                                        </p:attrNameLst>
                                      </p:cBhvr>
                                      <p:to>
                                        <p:strVal val="visible"/>
                                      </p:to>
                                    </p:set>
                                    <p:anim calcmode="lin" valueType="num">
                                      <p:cBhvr>
                                        <p:cTn id="41" dur="500" fill="hold"/>
                                        <p:tgtEl>
                                          <p:spTgt spid="2">
                                            <p:txEl>
                                              <p:pRg st="3" end="3"/>
                                            </p:txEl>
                                          </p:spTgt>
                                        </p:tgtEl>
                                        <p:attrNameLst>
                                          <p:attrName>ppt_w</p:attrName>
                                        </p:attrNameLst>
                                      </p:cBhvr>
                                      <p:tavLst>
                                        <p:tav tm="0">
                                          <p:val>
                                            <p:fltVal val="0"/>
                                          </p:val>
                                        </p:tav>
                                        <p:tav tm="100000">
                                          <p:val>
                                            <p:strVal val="#ppt_w"/>
                                          </p:val>
                                        </p:tav>
                                      </p:tavLst>
                                    </p:anim>
                                    <p:anim calcmode="lin" valueType="num">
                                      <p:cBhvr>
                                        <p:cTn id="42" dur="500" fill="hold"/>
                                        <p:tgtEl>
                                          <p:spTgt spid="2">
                                            <p:txEl>
                                              <p:pRg st="3" end="3"/>
                                            </p:txEl>
                                          </p:spTgt>
                                        </p:tgtEl>
                                        <p:attrNameLst>
                                          <p:attrName>ppt_h</p:attrName>
                                        </p:attrNameLst>
                                      </p:cBhvr>
                                      <p:tavLst>
                                        <p:tav tm="0">
                                          <p:val>
                                            <p:fltVal val="0"/>
                                          </p:val>
                                        </p:tav>
                                        <p:tav tm="100000">
                                          <p:val>
                                            <p:strVal val="#ppt_h"/>
                                          </p:val>
                                        </p:tav>
                                      </p:tavLst>
                                    </p:anim>
                                    <p:animEffect transition="in" filter="fade">
                                      <p:cBhvr>
                                        <p:cTn id="43" dur="500"/>
                                        <p:tgtEl>
                                          <p:spTgt spid="2">
                                            <p:txEl>
                                              <p:pRg st="3" end="3"/>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nodeType="clickEffect">
                                  <p:stCondLst>
                                    <p:cond delay="0"/>
                                  </p:stCondLst>
                                  <p:childTnLst>
                                    <p:set>
                                      <p:cBhvr>
                                        <p:cTn id="47" dur="1" fill="hold">
                                          <p:stCondLst>
                                            <p:cond delay="0"/>
                                          </p:stCondLst>
                                        </p:cTn>
                                        <p:tgtEl>
                                          <p:spTgt spid="5">
                                            <p:txEl>
                                              <p:pRg st="0" end="0"/>
                                            </p:txEl>
                                          </p:spTgt>
                                        </p:tgtEl>
                                        <p:attrNameLst>
                                          <p:attrName>style.visibility</p:attrName>
                                        </p:attrNameLst>
                                      </p:cBhvr>
                                      <p:to>
                                        <p:strVal val="visible"/>
                                      </p:to>
                                    </p:set>
                                    <p:animEffect transition="in" filter="barn(inVertical)">
                                      <p:cBhvr>
                                        <p:cTn id="48" dur="500"/>
                                        <p:tgtEl>
                                          <p:spTgt spid="5">
                                            <p:txEl>
                                              <p:pRg st="0" end="0"/>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nodeType="clickEffect">
                                  <p:stCondLst>
                                    <p:cond delay="0"/>
                                  </p:stCondLst>
                                  <p:childTnLst>
                                    <p:set>
                                      <p:cBhvr>
                                        <p:cTn id="52" dur="1" fill="hold">
                                          <p:stCondLst>
                                            <p:cond delay="0"/>
                                          </p:stCondLst>
                                        </p:cTn>
                                        <p:tgtEl>
                                          <p:spTgt spid="2">
                                            <p:txEl>
                                              <p:pRg st="4" end="4"/>
                                            </p:txEl>
                                          </p:spTgt>
                                        </p:tgtEl>
                                        <p:attrNameLst>
                                          <p:attrName>style.visibility</p:attrName>
                                        </p:attrNameLst>
                                      </p:cBhvr>
                                      <p:to>
                                        <p:strVal val="visible"/>
                                      </p:to>
                                    </p:set>
                                    <p:animEffect transition="in" filter="fade">
                                      <p:cBhvr>
                                        <p:cTn id="53" dur="1000"/>
                                        <p:tgtEl>
                                          <p:spTgt spid="2">
                                            <p:txEl>
                                              <p:pRg st="4" end="4"/>
                                            </p:txEl>
                                          </p:spTgt>
                                        </p:tgtEl>
                                      </p:cBhvr>
                                    </p:animEffect>
                                    <p:anim calcmode="lin" valueType="num">
                                      <p:cBhvr>
                                        <p:cTn id="54"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55"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6" presetClass="entr" presetSubtype="16" fill="hold" nodeType="clickEffect">
                                  <p:stCondLst>
                                    <p:cond delay="0"/>
                                  </p:stCondLst>
                                  <p:childTnLst>
                                    <p:set>
                                      <p:cBhvr>
                                        <p:cTn id="59" dur="1" fill="hold">
                                          <p:stCondLst>
                                            <p:cond delay="0"/>
                                          </p:stCondLst>
                                        </p:cTn>
                                        <p:tgtEl>
                                          <p:spTgt spid="6">
                                            <p:txEl>
                                              <p:pRg st="0" end="0"/>
                                            </p:txEl>
                                          </p:spTgt>
                                        </p:tgtEl>
                                        <p:attrNameLst>
                                          <p:attrName>style.visibility</p:attrName>
                                        </p:attrNameLst>
                                      </p:cBhvr>
                                      <p:to>
                                        <p:strVal val="visible"/>
                                      </p:to>
                                    </p:set>
                                    <p:animEffect transition="in" filter="circle(in)">
                                      <p:cBhvr>
                                        <p:cTn id="60" dur="2000"/>
                                        <p:tgtEl>
                                          <p:spTgt spid="6">
                                            <p:txEl>
                                              <p:pRg st="0" end="0"/>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31" presetClass="entr" presetSubtype="0" fill="hold" nodeType="clickEffect">
                                  <p:stCondLst>
                                    <p:cond delay="0"/>
                                  </p:stCondLst>
                                  <p:childTnLst>
                                    <p:set>
                                      <p:cBhvr>
                                        <p:cTn id="64" dur="1" fill="hold">
                                          <p:stCondLst>
                                            <p:cond delay="0"/>
                                          </p:stCondLst>
                                        </p:cTn>
                                        <p:tgtEl>
                                          <p:spTgt spid="2">
                                            <p:txEl>
                                              <p:pRg st="5" end="5"/>
                                            </p:txEl>
                                          </p:spTgt>
                                        </p:tgtEl>
                                        <p:attrNameLst>
                                          <p:attrName>style.visibility</p:attrName>
                                        </p:attrNameLst>
                                      </p:cBhvr>
                                      <p:to>
                                        <p:strVal val="visible"/>
                                      </p:to>
                                    </p:set>
                                    <p:anim calcmode="lin" valueType="num">
                                      <p:cBhvr>
                                        <p:cTn id="65" dur="1000" fill="hold"/>
                                        <p:tgtEl>
                                          <p:spTgt spid="2">
                                            <p:txEl>
                                              <p:pRg st="5" end="5"/>
                                            </p:txEl>
                                          </p:spTgt>
                                        </p:tgtEl>
                                        <p:attrNameLst>
                                          <p:attrName>ppt_w</p:attrName>
                                        </p:attrNameLst>
                                      </p:cBhvr>
                                      <p:tavLst>
                                        <p:tav tm="0">
                                          <p:val>
                                            <p:fltVal val="0"/>
                                          </p:val>
                                        </p:tav>
                                        <p:tav tm="100000">
                                          <p:val>
                                            <p:strVal val="#ppt_w"/>
                                          </p:val>
                                        </p:tav>
                                      </p:tavLst>
                                    </p:anim>
                                    <p:anim calcmode="lin" valueType="num">
                                      <p:cBhvr>
                                        <p:cTn id="66" dur="1000" fill="hold"/>
                                        <p:tgtEl>
                                          <p:spTgt spid="2">
                                            <p:txEl>
                                              <p:pRg st="5" end="5"/>
                                            </p:txEl>
                                          </p:spTgt>
                                        </p:tgtEl>
                                        <p:attrNameLst>
                                          <p:attrName>ppt_h</p:attrName>
                                        </p:attrNameLst>
                                      </p:cBhvr>
                                      <p:tavLst>
                                        <p:tav tm="0">
                                          <p:val>
                                            <p:fltVal val="0"/>
                                          </p:val>
                                        </p:tav>
                                        <p:tav tm="100000">
                                          <p:val>
                                            <p:strVal val="#ppt_h"/>
                                          </p:val>
                                        </p:tav>
                                      </p:tavLst>
                                    </p:anim>
                                    <p:anim calcmode="lin" valueType="num">
                                      <p:cBhvr>
                                        <p:cTn id="67" dur="1000" fill="hold"/>
                                        <p:tgtEl>
                                          <p:spTgt spid="2">
                                            <p:txEl>
                                              <p:pRg st="5" end="5"/>
                                            </p:txEl>
                                          </p:spTgt>
                                        </p:tgtEl>
                                        <p:attrNameLst>
                                          <p:attrName>style.rotation</p:attrName>
                                        </p:attrNameLst>
                                      </p:cBhvr>
                                      <p:tavLst>
                                        <p:tav tm="0">
                                          <p:val>
                                            <p:fltVal val="90"/>
                                          </p:val>
                                        </p:tav>
                                        <p:tav tm="100000">
                                          <p:val>
                                            <p:fltVal val="0"/>
                                          </p:val>
                                        </p:tav>
                                      </p:tavLst>
                                    </p:anim>
                                    <p:animEffect transition="in" filter="fade">
                                      <p:cBhvr>
                                        <p:cTn id="68" dur="1000"/>
                                        <p:tgtEl>
                                          <p:spTgt spid="2">
                                            <p:txEl>
                                              <p:pRg st="5" end="5"/>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26" presetClass="entr" presetSubtype="0" fill="hold" nodeType="clickEffect">
                                  <p:stCondLst>
                                    <p:cond delay="0"/>
                                  </p:stCondLst>
                                  <p:childTnLst>
                                    <p:set>
                                      <p:cBhvr>
                                        <p:cTn id="72" dur="1" fill="hold">
                                          <p:stCondLst>
                                            <p:cond delay="0"/>
                                          </p:stCondLst>
                                        </p:cTn>
                                        <p:tgtEl>
                                          <p:spTgt spid="7">
                                            <p:txEl>
                                              <p:pRg st="0" end="0"/>
                                            </p:txEl>
                                          </p:spTgt>
                                        </p:tgtEl>
                                        <p:attrNameLst>
                                          <p:attrName>style.visibility</p:attrName>
                                        </p:attrNameLst>
                                      </p:cBhvr>
                                      <p:to>
                                        <p:strVal val="visible"/>
                                      </p:to>
                                    </p:set>
                                    <p:animEffect transition="in" filter="wipe(down)">
                                      <p:cBhvr>
                                        <p:cTn id="73" dur="580">
                                          <p:stCondLst>
                                            <p:cond delay="0"/>
                                          </p:stCondLst>
                                        </p:cTn>
                                        <p:tgtEl>
                                          <p:spTgt spid="7">
                                            <p:txEl>
                                              <p:pRg st="0" end="0"/>
                                            </p:txEl>
                                          </p:spTgt>
                                        </p:tgtEl>
                                      </p:cBhvr>
                                    </p:animEffect>
                                    <p:anim calcmode="lin" valueType="num">
                                      <p:cBhvr>
                                        <p:cTn id="74" dur="1822" tmFilter="0,0; 0.14,0.36; 0.43,0.73; 0.71,0.91; 1.0,1.0">
                                          <p:stCondLst>
                                            <p:cond delay="0"/>
                                          </p:stCondLst>
                                        </p:cTn>
                                        <p:tgtEl>
                                          <p:spTgt spid="7">
                                            <p:txEl>
                                              <p:pRg st="0" end="0"/>
                                            </p:txEl>
                                          </p:spTgt>
                                        </p:tgtEl>
                                        <p:attrNameLst>
                                          <p:attrName>ppt_x</p:attrName>
                                        </p:attrNameLst>
                                      </p:cBhvr>
                                      <p:tavLst>
                                        <p:tav tm="0">
                                          <p:val>
                                            <p:strVal val="#ppt_x-0.25"/>
                                          </p:val>
                                        </p:tav>
                                        <p:tav tm="100000">
                                          <p:val>
                                            <p:strVal val="#ppt_x"/>
                                          </p:val>
                                        </p:tav>
                                      </p:tavLst>
                                    </p:anim>
                                    <p:anim calcmode="lin" valueType="num">
                                      <p:cBhvr>
                                        <p:cTn id="75" dur="664" tmFilter="0.0,0.0; 0.25,0.07; 0.50,0.2; 0.75,0.467; 1.0,1.0">
                                          <p:stCondLst>
                                            <p:cond delay="0"/>
                                          </p:stCondLst>
                                        </p:cTn>
                                        <p:tgtEl>
                                          <p:spTgt spid="7">
                                            <p:txEl>
                                              <p:pRg st="0" end="0"/>
                                            </p:txEl>
                                          </p:spTgt>
                                        </p:tgtEl>
                                        <p:attrNameLst>
                                          <p:attrName>ppt_y</p:attrName>
                                        </p:attrNameLst>
                                      </p:cBhvr>
                                      <p:tavLst>
                                        <p:tav tm="0" fmla="#ppt_y-sin(pi*$)/3">
                                          <p:val>
                                            <p:fltVal val="0.5"/>
                                          </p:val>
                                        </p:tav>
                                        <p:tav tm="100000">
                                          <p:val>
                                            <p:fltVal val="1"/>
                                          </p:val>
                                        </p:tav>
                                      </p:tavLst>
                                    </p:anim>
                                    <p:anim calcmode="lin" valueType="num">
                                      <p:cBhvr>
                                        <p:cTn id="76" dur="664" tmFilter="0, 0; 0.125,0.2665; 0.25,0.4; 0.375,0.465; 0.5,0.5;  0.625,0.535; 0.75,0.6; 0.875,0.7335; 1,1">
                                          <p:stCondLst>
                                            <p:cond delay="664"/>
                                          </p:stCondLst>
                                        </p:cTn>
                                        <p:tgtEl>
                                          <p:spTgt spid="7">
                                            <p:txEl>
                                              <p:pRg st="0" end="0"/>
                                            </p:txEl>
                                          </p:spTgt>
                                        </p:tgtEl>
                                        <p:attrNameLst>
                                          <p:attrName>ppt_y</p:attrName>
                                        </p:attrNameLst>
                                      </p:cBhvr>
                                      <p:tavLst>
                                        <p:tav tm="0" fmla="#ppt_y-sin(pi*$)/9">
                                          <p:val>
                                            <p:fltVal val="0"/>
                                          </p:val>
                                        </p:tav>
                                        <p:tav tm="100000">
                                          <p:val>
                                            <p:fltVal val="1"/>
                                          </p:val>
                                        </p:tav>
                                      </p:tavLst>
                                    </p:anim>
                                    <p:anim calcmode="lin" valueType="num">
                                      <p:cBhvr>
                                        <p:cTn id="77" dur="332" tmFilter="0, 0; 0.125,0.2665; 0.25,0.4; 0.375,0.465; 0.5,0.5;  0.625,0.535; 0.75,0.6; 0.875,0.7335; 1,1">
                                          <p:stCondLst>
                                            <p:cond delay="1324"/>
                                          </p:stCondLst>
                                        </p:cTn>
                                        <p:tgtEl>
                                          <p:spTgt spid="7">
                                            <p:txEl>
                                              <p:pRg st="0" end="0"/>
                                            </p:txEl>
                                          </p:spTgt>
                                        </p:tgtEl>
                                        <p:attrNameLst>
                                          <p:attrName>ppt_y</p:attrName>
                                        </p:attrNameLst>
                                      </p:cBhvr>
                                      <p:tavLst>
                                        <p:tav tm="0" fmla="#ppt_y-sin(pi*$)/27">
                                          <p:val>
                                            <p:fltVal val="0"/>
                                          </p:val>
                                        </p:tav>
                                        <p:tav tm="100000">
                                          <p:val>
                                            <p:fltVal val="1"/>
                                          </p:val>
                                        </p:tav>
                                      </p:tavLst>
                                    </p:anim>
                                    <p:anim calcmode="lin" valueType="num">
                                      <p:cBhvr>
                                        <p:cTn id="78" dur="164" tmFilter="0, 0; 0.125,0.2665; 0.25,0.4; 0.375,0.465; 0.5,0.5;  0.625,0.535; 0.75,0.6; 0.875,0.7335; 1,1">
                                          <p:stCondLst>
                                            <p:cond delay="1656"/>
                                          </p:stCondLst>
                                        </p:cTn>
                                        <p:tgtEl>
                                          <p:spTgt spid="7">
                                            <p:txEl>
                                              <p:pRg st="0" end="0"/>
                                            </p:txEl>
                                          </p:spTgt>
                                        </p:tgtEl>
                                        <p:attrNameLst>
                                          <p:attrName>ppt_y</p:attrName>
                                        </p:attrNameLst>
                                      </p:cBhvr>
                                      <p:tavLst>
                                        <p:tav tm="0" fmla="#ppt_y-sin(pi*$)/81">
                                          <p:val>
                                            <p:fltVal val="0"/>
                                          </p:val>
                                        </p:tav>
                                        <p:tav tm="100000">
                                          <p:val>
                                            <p:fltVal val="1"/>
                                          </p:val>
                                        </p:tav>
                                      </p:tavLst>
                                    </p:anim>
                                    <p:animScale>
                                      <p:cBhvr>
                                        <p:cTn id="79" dur="26">
                                          <p:stCondLst>
                                            <p:cond delay="650"/>
                                          </p:stCondLst>
                                        </p:cTn>
                                        <p:tgtEl>
                                          <p:spTgt spid="7">
                                            <p:txEl>
                                              <p:pRg st="0" end="0"/>
                                            </p:txEl>
                                          </p:spTgt>
                                        </p:tgtEl>
                                      </p:cBhvr>
                                      <p:to x="100000" y="60000"/>
                                    </p:animScale>
                                    <p:animScale>
                                      <p:cBhvr>
                                        <p:cTn id="80" dur="166" decel="50000">
                                          <p:stCondLst>
                                            <p:cond delay="676"/>
                                          </p:stCondLst>
                                        </p:cTn>
                                        <p:tgtEl>
                                          <p:spTgt spid="7">
                                            <p:txEl>
                                              <p:pRg st="0" end="0"/>
                                            </p:txEl>
                                          </p:spTgt>
                                        </p:tgtEl>
                                      </p:cBhvr>
                                      <p:to x="100000" y="100000"/>
                                    </p:animScale>
                                    <p:animScale>
                                      <p:cBhvr>
                                        <p:cTn id="81" dur="26">
                                          <p:stCondLst>
                                            <p:cond delay="1312"/>
                                          </p:stCondLst>
                                        </p:cTn>
                                        <p:tgtEl>
                                          <p:spTgt spid="7">
                                            <p:txEl>
                                              <p:pRg st="0" end="0"/>
                                            </p:txEl>
                                          </p:spTgt>
                                        </p:tgtEl>
                                      </p:cBhvr>
                                      <p:to x="100000" y="80000"/>
                                    </p:animScale>
                                    <p:animScale>
                                      <p:cBhvr>
                                        <p:cTn id="82" dur="166" decel="50000">
                                          <p:stCondLst>
                                            <p:cond delay="1338"/>
                                          </p:stCondLst>
                                        </p:cTn>
                                        <p:tgtEl>
                                          <p:spTgt spid="7">
                                            <p:txEl>
                                              <p:pRg st="0" end="0"/>
                                            </p:txEl>
                                          </p:spTgt>
                                        </p:tgtEl>
                                      </p:cBhvr>
                                      <p:to x="100000" y="100000"/>
                                    </p:animScale>
                                    <p:animScale>
                                      <p:cBhvr>
                                        <p:cTn id="83" dur="26">
                                          <p:stCondLst>
                                            <p:cond delay="1642"/>
                                          </p:stCondLst>
                                        </p:cTn>
                                        <p:tgtEl>
                                          <p:spTgt spid="7">
                                            <p:txEl>
                                              <p:pRg st="0" end="0"/>
                                            </p:txEl>
                                          </p:spTgt>
                                        </p:tgtEl>
                                      </p:cBhvr>
                                      <p:to x="100000" y="90000"/>
                                    </p:animScale>
                                    <p:animScale>
                                      <p:cBhvr>
                                        <p:cTn id="84" dur="166" decel="50000">
                                          <p:stCondLst>
                                            <p:cond delay="1668"/>
                                          </p:stCondLst>
                                        </p:cTn>
                                        <p:tgtEl>
                                          <p:spTgt spid="7">
                                            <p:txEl>
                                              <p:pRg st="0" end="0"/>
                                            </p:txEl>
                                          </p:spTgt>
                                        </p:tgtEl>
                                      </p:cBhvr>
                                      <p:to x="100000" y="100000"/>
                                    </p:animScale>
                                    <p:animScale>
                                      <p:cBhvr>
                                        <p:cTn id="85" dur="26">
                                          <p:stCondLst>
                                            <p:cond delay="1808"/>
                                          </p:stCondLst>
                                        </p:cTn>
                                        <p:tgtEl>
                                          <p:spTgt spid="7">
                                            <p:txEl>
                                              <p:pRg st="0" end="0"/>
                                            </p:txEl>
                                          </p:spTgt>
                                        </p:tgtEl>
                                      </p:cBhvr>
                                      <p:to x="100000" y="95000"/>
                                    </p:animScale>
                                    <p:animScale>
                                      <p:cBhvr>
                                        <p:cTn id="86" dur="166" decel="50000">
                                          <p:stCondLst>
                                            <p:cond delay="1834"/>
                                          </p:stCondLst>
                                        </p:cTn>
                                        <p:tgtEl>
                                          <p:spTgt spid="7">
                                            <p:txEl>
                                              <p:pRg st="0" end="0"/>
                                            </p:txEl>
                                          </p:spTgt>
                                        </p:tgtEl>
                                      </p:cBhvr>
                                      <p:to x="100000" y="100000"/>
                                    </p:animScale>
                                  </p:childTnLst>
                                </p:cTn>
                              </p:par>
                            </p:childTnLst>
                          </p:cTn>
                        </p:par>
                      </p:childTnLst>
                    </p:cTn>
                  </p:par>
                  <p:par>
                    <p:cTn id="87" fill="hold">
                      <p:stCondLst>
                        <p:cond delay="indefinite"/>
                      </p:stCondLst>
                      <p:childTnLst>
                        <p:par>
                          <p:cTn id="88" fill="hold">
                            <p:stCondLst>
                              <p:cond delay="0"/>
                            </p:stCondLst>
                            <p:childTnLst>
                              <p:par>
                                <p:cTn id="89" presetID="45" presetClass="entr" presetSubtype="0" fill="hold" nodeType="clickEffect">
                                  <p:stCondLst>
                                    <p:cond delay="0"/>
                                  </p:stCondLst>
                                  <p:childTnLst>
                                    <p:set>
                                      <p:cBhvr>
                                        <p:cTn id="90" dur="1" fill="hold">
                                          <p:stCondLst>
                                            <p:cond delay="0"/>
                                          </p:stCondLst>
                                        </p:cTn>
                                        <p:tgtEl>
                                          <p:spTgt spid="2">
                                            <p:txEl>
                                              <p:pRg st="6" end="6"/>
                                            </p:txEl>
                                          </p:spTgt>
                                        </p:tgtEl>
                                        <p:attrNameLst>
                                          <p:attrName>style.visibility</p:attrName>
                                        </p:attrNameLst>
                                      </p:cBhvr>
                                      <p:to>
                                        <p:strVal val="visible"/>
                                      </p:to>
                                    </p:set>
                                    <p:animEffect transition="in" filter="fade">
                                      <p:cBhvr>
                                        <p:cTn id="91" dur="2000"/>
                                        <p:tgtEl>
                                          <p:spTgt spid="2">
                                            <p:txEl>
                                              <p:pRg st="6" end="6"/>
                                            </p:txEl>
                                          </p:spTgt>
                                        </p:tgtEl>
                                      </p:cBhvr>
                                    </p:animEffect>
                                    <p:anim calcmode="lin" valueType="num">
                                      <p:cBhvr>
                                        <p:cTn id="92" dur="2000" fill="hold"/>
                                        <p:tgtEl>
                                          <p:spTgt spid="2">
                                            <p:txEl>
                                              <p:pRg st="6" end="6"/>
                                            </p:txEl>
                                          </p:spTgt>
                                        </p:tgtEl>
                                        <p:attrNameLst>
                                          <p:attrName>ppt_w</p:attrName>
                                        </p:attrNameLst>
                                      </p:cBhvr>
                                      <p:tavLst>
                                        <p:tav tm="0" fmla="#ppt_w*sin(2.5*pi*$)">
                                          <p:val>
                                            <p:fltVal val="0"/>
                                          </p:val>
                                        </p:tav>
                                        <p:tav tm="100000">
                                          <p:val>
                                            <p:fltVal val="1"/>
                                          </p:val>
                                        </p:tav>
                                      </p:tavLst>
                                    </p:anim>
                                    <p:anim calcmode="lin" valueType="num">
                                      <p:cBhvr>
                                        <p:cTn id="93" dur="2000" fill="hold"/>
                                        <p:tgtEl>
                                          <p:spTgt spid="2">
                                            <p:txEl>
                                              <p:pRg st="6" end="6"/>
                                            </p:txEl>
                                          </p:spTgt>
                                        </p:tgtEl>
                                        <p:attrNameLst>
                                          <p:attrName>ppt_h</p:attrName>
                                        </p:attrNameLst>
                                      </p:cBhvr>
                                      <p:tavLst>
                                        <p:tav tm="0">
                                          <p:val>
                                            <p:strVal val="#ppt_h"/>
                                          </p:val>
                                        </p:tav>
                                        <p:tav tm="100000">
                                          <p:val>
                                            <p:strVal val="#ppt_h"/>
                                          </p:val>
                                        </p:tav>
                                      </p:tavLst>
                                    </p:anim>
                                  </p:childTnLst>
                                </p:cTn>
                              </p:par>
                            </p:childTnLst>
                          </p:cTn>
                        </p:par>
                      </p:childTnLst>
                    </p:cTn>
                  </p:par>
                  <p:par>
                    <p:cTn id="94" fill="hold">
                      <p:stCondLst>
                        <p:cond delay="indefinite"/>
                      </p:stCondLst>
                      <p:childTnLst>
                        <p:par>
                          <p:cTn id="95" fill="hold">
                            <p:stCondLst>
                              <p:cond delay="0"/>
                            </p:stCondLst>
                            <p:childTnLst>
                              <p:par>
                                <p:cTn id="96" presetID="14" presetClass="entr" presetSubtype="10" fill="hold" grpId="0" nodeType="clickEffect">
                                  <p:stCondLst>
                                    <p:cond delay="0"/>
                                  </p:stCondLst>
                                  <p:childTnLst>
                                    <p:set>
                                      <p:cBhvr>
                                        <p:cTn id="97" dur="1" fill="hold">
                                          <p:stCondLst>
                                            <p:cond delay="0"/>
                                          </p:stCondLst>
                                        </p:cTn>
                                        <p:tgtEl>
                                          <p:spTgt spid="8"/>
                                        </p:tgtEl>
                                        <p:attrNameLst>
                                          <p:attrName>style.visibility</p:attrName>
                                        </p:attrNameLst>
                                      </p:cBhvr>
                                      <p:to>
                                        <p:strVal val="visible"/>
                                      </p:to>
                                    </p:set>
                                    <p:animEffect transition="in" filter="randombar(horizontal)">
                                      <p:cBhvr>
                                        <p:cTn id="98" dur="500"/>
                                        <p:tgtEl>
                                          <p:spTgt spid="8"/>
                                        </p:tgtEl>
                                      </p:cBhvr>
                                    </p:animEffec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2" presetClass="entr" presetSubtype="4" fill="hold" grpId="0" nodeType="clickEffect">
                                  <p:stCondLst>
                                    <p:cond delay="0"/>
                                  </p:stCondLst>
                                  <p:childTnLst>
                                    <p:set>
                                      <p:cBhvr>
                                        <p:cTn id="106" dur="1" fill="hold">
                                          <p:stCondLst>
                                            <p:cond delay="0"/>
                                          </p:stCondLst>
                                        </p:cTn>
                                        <p:tgtEl>
                                          <p:spTgt spid="9"/>
                                        </p:tgtEl>
                                        <p:attrNameLst>
                                          <p:attrName>style.visibility</p:attrName>
                                        </p:attrNameLst>
                                      </p:cBhvr>
                                      <p:to>
                                        <p:strVal val="visible"/>
                                      </p:to>
                                    </p:set>
                                    <p:anim calcmode="lin" valueType="num">
                                      <p:cBhvr additive="base">
                                        <p:cTn id="107" dur="500" fill="hold"/>
                                        <p:tgtEl>
                                          <p:spTgt spid="9"/>
                                        </p:tgtEl>
                                        <p:attrNameLst>
                                          <p:attrName>ppt_x</p:attrName>
                                        </p:attrNameLst>
                                      </p:cBhvr>
                                      <p:tavLst>
                                        <p:tav tm="0">
                                          <p:val>
                                            <p:strVal val="#ppt_x"/>
                                          </p:val>
                                        </p:tav>
                                        <p:tav tm="100000">
                                          <p:val>
                                            <p:strVal val="#ppt_x"/>
                                          </p:val>
                                        </p:tav>
                                      </p:tavLst>
                                    </p:anim>
                                    <p:anim calcmode="lin" valueType="num">
                                      <p:cBhvr additive="base">
                                        <p:cTn id="10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09" fill="hold">
                      <p:stCondLst>
                        <p:cond delay="indefinite"/>
                      </p:stCondLst>
                      <p:childTnLst>
                        <p:par>
                          <p:cTn id="110" fill="hold">
                            <p:stCondLst>
                              <p:cond delay="0"/>
                            </p:stCondLst>
                            <p:childTnLst>
                              <p:par>
                                <p:cTn id="111" presetID="53" presetClass="entr" presetSubtype="16" fill="hold" nodeType="clickEffect">
                                  <p:stCondLst>
                                    <p:cond delay="0"/>
                                  </p:stCondLst>
                                  <p:childTnLst>
                                    <p:set>
                                      <p:cBhvr>
                                        <p:cTn id="112" dur="1" fill="hold">
                                          <p:stCondLst>
                                            <p:cond delay="0"/>
                                          </p:stCondLst>
                                        </p:cTn>
                                        <p:tgtEl>
                                          <p:spTgt spid="2">
                                            <p:txEl>
                                              <p:pRg st="8" end="8"/>
                                            </p:txEl>
                                          </p:spTgt>
                                        </p:tgtEl>
                                        <p:attrNameLst>
                                          <p:attrName>style.visibility</p:attrName>
                                        </p:attrNameLst>
                                      </p:cBhvr>
                                      <p:to>
                                        <p:strVal val="visible"/>
                                      </p:to>
                                    </p:set>
                                    <p:anim calcmode="lin" valueType="num">
                                      <p:cBhvr>
                                        <p:cTn id="113" dur="500" fill="hold"/>
                                        <p:tgtEl>
                                          <p:spTgt spid="2">
                                            <p:txEl>
                                              <p:pRg st="8" end="8"/>
                                            </p:txEl>
                                          </p:spTgt>
                                        </p:tgtEl>
                                        <p:attrNameLst>
                                          <p:attrName>ppt_w</p:attrName>
                                        </p:attrNameLst>
                                      </p:cBhvr>
                                      <p:tavLst>
                                        <p:tav tm="0">
                                          <p:val>
                                            <p:fltVal val="0"/>
                                          </p:val>
                                        </p:tav>
                                        <p:tav tm="100000">
                                          <p:val>
                                            <p:strVal val="#ppt_w"/>
                                          </p:val>
                                        </p:tav>
                                      </p:tavLst>
                                    </p:anim>
                                    <p:anim calcmode="lin" valueType="num">
                                      <p:cBhvr>
                                        <p:cTn id="114" dur="500" fill="hold"/>
                                        <p:tgtEl>
                                          <p:spTgt spid="2">
                                            <p:txEl>
                                              <p:pRg st="8" end="8"/>
                                            </p:txEl>
                                          </p:spTgt>
                                        </p:tgtEl>
                                        <p:attrNameLst>
                                          <p:attrName>ppt_h</p:attrName>
                                        </p:attrNameLst>
                                      </p:cBhvr>
                                      <p:tavLst>
                                        <p:tav tm="0">
                                          <p:val>
                                            <p:fltVal val="0"/>
                                          </p:val>
                                        </p:tav>
                                        <p:tav tm="100000">
                                          <p:val>
                                            <p:strVal val="#ppt_h"/>
                                          </p:val>
                                        </p:tav>
                                      </p:tavLst>
                                    </p:anim>
                                    <p:animEffect transition="in" filter="fade">
                                      <p:cBhvr>
                                        <p:cTn id="115" dur="500"/>
                                        <p:tgtEl>
                                          <p:spTgt spid="2">
                                            <p:txEl>
                                              <p:pRg st="8" end="8"/>
                                            </p:txEl>
                                          </p:spTgt>
                                        </p:tgtEl>
                                      </p:cBhvr>
                                    </p:animEffect>
                                  </p:childTnLst>
                                </p:cTn>
                              </p:par>
                            </p:childTnLst>
                          </p:cTn>
                        </p:par>
                      </p:childTnLst>
                    </p:cTn>
                  </p:par>
                  <p:par>
                    <p:cTn id="116" fill="hold">
                      <p:stCondLst>
                        <p:cond delay="indefinite"/>
                      </p:stCondLst>
                      <p:childTnLst>
                        <p:par>
                          <p:cTn id="117" fill="hold">
                            <p:stCondLst>
                              <p:cond delay="0"/>
                            </p:stCondLst>
                            <p:childTnLst>
                              <p:par>
                                <p:cTn id="118" presetID="6" presetClass="entr" presetSubtype="16" fill="hold" grpId="0" nodeType="clickEffect">
                                  <p:stCondLst>
                                    <p:cond delay="0"/>
                                  </p:stCondLst>
                                  <p:childTnLst>
                                    <p:set>
                                      <p:cBhvr>
                                        <p:cTn id="119" dur="1" fill="hold">
                                          <p:stCondLst>
                                            <p:cond delay="0"/>
                                          </p:stCondLst>
                                        </p:cTn>
                                        <p:tgtEl>
                                          <p:spTgt spid="10"/>
                                        </p:tgtEl>
                                        <p:attrNameLst>
                                          <p:attrName>style.visibility</p:attrName>
                                        </p:attrNameLst>
                                      </p:cBhvr>
                                      <p:to>
                                        <p:strVal val="visible"/>
                                      </p:to>
                                    </p:set>
                                    <p:animEffect transition="in" filter="circle(in)">
                                      <p:cBhvr>
                                        <p:cTn id="120" dur="2000"/>
                                        <p:tgtEl>
                                          <p:spTgt spid="10"/>
                                        </p:tgtEl>
                                      </p:cBhvr>
                                    </p:animEffect>
                                  </p:childTnLst>
                                </p:cTn>
                              </p:par>
                            </p:childTnLst>
                          </p:cTn>
                        </p:par>
                      </p:childTnLst>
                    </p:cTn>
                  </p:par>
                  <p:par>
                    <p:cTn id="121" fill="hold">
                      <p:stCondLst>
                        <p:cond delay="indefinite"/>
                      </p:stCondLst>
                      <p:childTnLst>
                        <p:par>
                          <p:cTn id="122" fill="hold">
                            <p:stCondLst>
                              <p:cond delay="0"/>
                            </p:stCondLst>
                            <p:childTnLst>
                              <p:par>
                                <p:cTn id="123" presetID="16" presetClass="entr" presetSubtype="21" fill="hold" nodeType="clickEffect">
                                  <p:stCondLst>
                                    <p:cond delay="0"/>
                                  </p:stCondLst>
                                  <p:childTnLst>
                                    <p:set>
                                      <p:cBhvr>
                                        <p:cTn id="124" dur="1" fill="hold">
                                          <p:stCondLst>
                                            <p:cond delay="0"/>
                                          </p:stCondLst>
                                        </p:cTn>
                                        <p:tgtEl>
                                          <p:spTgt spid="2">
                                            <p:txEl>
                                              <p:pRg st="9" end="9"/>
                                            </p:txEl>
                                          </p:spTgt>
                                        </p:tgtEl>
                                        <p:attrNameLst>
                                          <p:attrName>style.visibility</p:attrName>
                                        </p:attrNameLst>
                                      </p:cBhvr>
                                      <p:to>
                                        <p:strVal val="visible"/>
                                      </p:to>
                                    </p:set>
                                    <p:animEffect transition="in" filter="barn(inVertical)">
                                      <p:cBhvr>
                                        <p:cTn id="125" dur="500"/>
                                        <p:tgtEl>
                                          <p:spTgt spid="2">
                                            <p:txEl>
                                              <p:pRg st="9" end="9"/>
                                            </p:txEl>
                                          </p:spTgt>
                                        </p:tgtEl>
                                      </p:cBhvr>
                                    </p:animEffect>
                                  </p:childTnLst>
                                </p:cTn>
                              </p:par>
                            </p:childTnLst>
                          </p:cTn>
                        </p:par>
                      </p:childTnLst>
                    </p:cTn>
                  </p:par>
                  <p:par>
                    <p:cTn id="126" fill="hold">
                      <p:stCondLst>
                        <p:cond delay="indefinite"/>
                      </p:stCondLst>
                      <p:childTnLst>
                        <p:par>
                          <p:cTn id="127" fill="hold">
                            <p:stCondLst>
                              <p:cond delay="0"/>
                            </p:stCondLst>
                            <p:childTnLst>
                              <p:par>
                                <p:cTn id="128" presetID="45" presetClass="entr" presetSubtype="0" fill="hold" grpId="0" nodeType="clickEffect">
                                  <p:stCondLst>
                                    <p:cond delay="0"/>
                                  </p:stCondLst>
                                  <p:childTnLst>
                                    <p:set>
                                      <p:cBhvr>
                                        <p:cTn id="129" dur="1" fill="hold">
                                          <p:stCondLst>
                                            <p:cond delay="0"/>
                                          </p:stCondLst>
                                        </p:cTn>
                                        <p:tgtEl>
                                          <p:spTgt spid="11"/>
                                        </p:tgtEl>
                                        <p:attrNameLst>
                                          <p:attrName>style.visibility</p:attrName>
                                        </p:attrNameLst>
                                      </p:cBhvr>
                                      <p:to>
                                        <p:strVal val="visible"/>
                                      </p:to>
                                    </p:set>
                                    <p:animEffect transition="in" filter="fade">
                                      <p:cBhvr>
                                        <p:cTn id="130" dur="2000"/>
                                        <p:tgtEl>
                                          <p:spTgt spid="11"/>
                                        </p:tgtEl>
                                      </p:cBhvr>
                                    </p:animEffect>
                                    <p:anim calcmode="lin" valueType="num">
                                      <p:cBhvr>
                                        <p:cTn id="131" dur="2000" fill="hold"/>
                                        <p:tgtEl>
                                          <p:spTgt spid="11"/>
                                        </p:tgtEl>
                                        <p:attrNameLst>
                                          <p:attrName>ppt_w</p:attrName>
                                        </p:attrNameLst>
                                      </p:cBhvr>
                                      <p:tavLst>
                                        <p:tav tm="0" fmla="#ppt_w*sin(2.5*pi*$)">
                                          <p:val>
                                            <p:fltVal val="0"/>
                                          </p:val>
                                        </p:tav>
                                        <p:tav tm="100000">
                                          <p:val>
                                            <p:fltVal val="1"/>
                                          </p:val>
                                        </p:tav>
                                      </p:tavLst>
                                    </p:anim>
                                    <p:anim calcmode="lin" valueType="num">
                                      <p:cBhvr>
                                        <p:cTn id="132" dur="2000" fill="hold"/>
                                        <p:tgtEl>
                                          <p:spTgt spid="1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8" grpId="0"/>
      <p:bldP spid="9" grpId="0"/>
      <p:bldP spid="10"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4171" y="206828"/>
            <a:ext cx="11854543" cy="6217087"/>
          </a:xfrm>
          <a:prstGeom prst="rect">
            <a:avLst/>
          </a:prstGeom>
          <a:noFill/>
        </p:spPr>
        <p:txBody>
          <a:bodyPr wrap="square" rtlCol="0">
            <a:spAutoFit/>
          </a:bodyPr>
          <a:lstStyle/>
          <a:p>
            <a:r>
              <a:rPr lang="ru-RU" sz="19900" b="1" dirty="0" smtClean="0">
                <a:solidFill>
                  <a:srgbClr val="FF0000"/>
                </a:solidFill>
              </a:rPr>
              <a:t>Спасибо за игру</a:t>
            </a:r>
            <a:endParaRPr lang="ru-RU" sz="19900" b="1" dirty="0">
              <a:solidFill>
                <a:srgbClr val="FF0000"/>
              </a:solidFill>
            </a:endParaRPr>
          </a:p>
        </p:txBody>
      </p:sp>
    </p:spTree>
    <p:extLst>
      <p:ext uri="{BB962C8B-B14F-4D97-AF65-F5344CB8AC3E}">
        <p14:creationId xmlns:p14="http://schemas.microsoft.com/office/powerpoint/2010/main" val="3863132418"/>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grpId="1"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 y="0"/>
            <a:ext cx="12192001" cy="7094250"/>
          </a:xfrm>
          <a:prstGeom prst="rect">
            <a:avLst/>
          </a:prstGeom>
        </p:spPr>
        <p:txBody>
          <a:bodyPr wrap="square">
            <a:spAutoFit/>
          </a:bodyPr>
          <a:lstStyle/>
          <a:p>
            <a:r>
              <a:rPr lang="ru-RU" sz="3400" b="1" dirty="0">
                <a:solidFill>
                  <a:schemeClr val="bg1"/>
                </a:solidFill>
              </a:rPr>
              <a:t>Сегодня у нас будет проводиться игра «Счастливый случай». Но хотя игра носит такое название, выиграет та команда, которая лучше </a:t>
            </a:r>
            <a:r>
              <a:rPr lang="ru-RU" sz="3400" b="1" dirty="0" smtClean="0">
                <a:solidFill>
                  <a:schemeClr val="bg1"/>
                </a:solidFill>
              </a:rPr>
              <a:t>будет отвечать на вопросы. </a:t>
            </a:r>
            <a:r>
              <a:rPr lang="ru-RU" sz="3400" b="1" dirty="0">
                <a:solidFill>
                  <a:schemeClr val="bg1"/>
                </a:solidFill>
              </a:rPr>
              <a:t>Все задания и вопросы будут по пройденному </a:t>
            </a:r>
            <a:r>
              <a:rPr lang="ru-RU" sz="3400" b="1" dirty="0" smtClean="0">
                <a:solidFill>
                  <a:schemeClr val="bg1"/>
                </a:solidFill>
              </a:rPr>
              <a:t>материалу. </a:t>
            </a:r>
            <a:r>
              <a:rPr lang="ru-RU" sz="3400" b="1" dirty="0">
                <a:solidFill>
                  <a:schemeClr val="bg1"/>
                </a:solidFill>
              </a:rPr>
              <a:t>Поэтому проще выиграть будет тем, кто учил все правила, выполнял, все домашние работы и внимательно слушал на уроках. Но, конечно, победа зависит и от вашей удачи. Напомню, что многое зависит и от вашего поведения. Поэтому у команды, которая не умеет себя вести, будут сниматься баллы. Для начала </a:t>
            </a:r>
            <a:r>
              <a:rPr lang="ru-RU" sz="3400" b="1" dirty="0" smtClean="0">
                <a:solidFill>
                  <a:schemeClr val="bg1"/>
                </a:solidFill>
              </a:rPr>
              <a:t>выбираем капитана </a:t>
            </a:r>
            <a:r>
              <a:rPr lang="ru-RU" sz="3400" b="1" dirty="0">
                <a:solidFill>
                  <a:schemeClr val="bg1"/>
                </a:solidFill>
              </a:rPr>
              <a:t>команды и мы приступаем непосредственно к игре.</a:t>
            </a:r>
          </a:p>
        </p:txBody>
      </p:sp>
    </p:spTree>
    <p:extLst>
      <p:ext uri="{BB962C8B-B14F-4D97-AF65-F5344CB8AC3E}">
        <p14:creationId xmlns:p14="http://schemas.microsoft.com/office/powerpoint/2010/main" val="3230622659"/>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12192000" cy="6694140"/>
          </a:xfrm>
          <a:prstGeom prst="rect">
            <a:avLst/>
          </a:prstGeom>
        </p:spPr>
        <p:txBody>
          <a:bodyPr wrap="square">
            <a:spAutoFit/>
          </a:bodyPr>
          <a:lstStyle/>
          <a:p>
            <a:pPr algn="ctr"/>
            <a:r>
              <a:rPr lang="ru-RU" sz="3300" b="1" dirty="0" smtClean="0">
                <a:solidFill>
                  <a:schemeClr val="accent4">
                    <a:lumMod val="75000"/>
                  </a:schemeClr>
                </a:solidFill>
              </a:rPr>
              <a:t>1. </a:t>
            </a:r>
            <a:r>
              <a:rPr lang="ru-RU" sz="3300" b="1" dirty="0">
                <a:solidFill>
                  <a:schemeClr val="accent4">
                    <a:lumMod val="75000"/>
                  </a:schemeClr>
                </a:solidFill>
              </a:rPr>
              <a:t>Гейм «Разминка»(10 мин)</a:t>
            </a:r>
          </a:p>
          <a:p>
            <a:r>
              <a:rPr lang="ru-RU" sz="3300" b="1" dirty="0" smtClean="0">
                <a:solidFill>
                  <a:schemeClr val="accent4">
                    <a:lumMod val="75000"/>
                  </a:schemeClr>
                </a:solidFill>
              </a:rPr>
              <a:t> </a:t>
            </a:r>
            <a:r>
              <a:rPr lang="ru-RU" sz="3300" b="1" dirty="0">
                <a:solidFill>
                  <a:schemeClr val="accent4">
                    <a:lumMod val="75000"/>
                  </a:schemeClr>
                </a:solidFill>
              </a:rPr>
              <a:t>Первый гейм - это разминка. Каждой команде предлагается по 15 вопросов. За каждый правильный ответ присуждается 1 балл. Вопросы читаются сначала одной команде, затем другой. Когда вопрос прочитан, тот, кто знает правильный ответ, поднимает руку, а капитан называет имя того, кто имеет право ответить. На вопрос можно ответить только один раз. Отвечает только один участник. Если на вопрос дают ответ двое, то ответ не засчитывается. Надо учесть, что один и тот же человек может в гейме отвечать только на два вопроса. В том числе и капитан, он отвечает только на два вопроса.</a:t>
            </a:r>
          </a:p>
        </p:txBody>
      </p:sp>
    </p:spTree>
    <p:extLst>
      <p:ext uri="{BB962C8B-B14F-4D97-AF65-F5344CB8AC3E}">
        <p14:creationId xmlns:p14="http://schemas.microsoft.com/office/powerpoint/2010/main" val="3575686689"/>
      </p:ext>
    </p:extLst>
  </p:cSld>
  <p:clrMapOvr>
    <a:masterClrMapping/>
  </p:clrMapOvr>
  <p:transition spd="slow">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12115800" cy="6863417"/>
          </a:xfrm>
          <a:prstGeom prst="rect">
            <a:avLst/>
          </a:prstGeom>
        </p:spPr>
        <p:txBody>
          <a:bodyPr wrap="square">
            <a:spAutoFit/>
          </a:bodyPr>
          <a:lstStyle/>
          <a:p>
            <a:pPr algn="ctr"/>
            <a:r>
              <a:rPr lang="ru-RU" sz="2400" b="1" dirty="0"/>
              <a:t>Вопросы первой команде:</a:t>
            </a:r>
          </a:p>
          <a:p>
            <a:r>
              <a:rPr lang="ru-RU" sz="2400" b="1" dirty="0" smtClean="0"/>
              <a:t>1.	</a:t>
            </a:r>
            <a:r>
              <a:rPr lang="ru-RU" sz="2600" b="1" dirty="0" smtClean="0"/>
              <a:t>Дать </a:t>
            </a:r>
            <a:r>
              <a:rPr lang="ru-RU" sz="2600" b="1" dirty="0"/>
              <a:t>определение отрезку. </a:t>
            </a:r>
            <a:endParaRPr lang="ru-RU" sz="2600" b="1" dirty="0" smtClean="0"/>
          </a:p>
          <a:p>
            <a:r>
              <a:rPr lang="ru-RU" sz="2600" b="1" dirty="0" smtClean="0"/>
              <a:t>2.	Как найти неизвестный делитель? </a:t>
            </a:r>
          </a:p>
          <a:p>
            <a:r>
              <a:rPr lang="ru-RU" sz="2600" b="1" dirty="0" smtClean="0"/>
              <a:t>3</a:t>
            </a:r>
            <a:r>
              <a:rPr lang="ru-RU" sz="2600" b="1" dirty="0"/>
              <a:t>.	а * 0 = ... </a:t>
            </a:r>
          </a:p>
          <a:p>
            <a:r>
              <a:rPr lang="ru-RU" sz="2600" b="1" dirty="0"/>
              <a:t>4.	1 м2  = ? </a:t>
            </a:r>
            <a:r>
              <a:rPr lang="ru-RU" sz="2600" b="1" dirty="0" smtClean="0"/>
              <a:t>дм2</a:t>
            </a:r>
            <a:endParaRPr lang="ru-RU" sz="2600" b="1" dirty="0"/>
          </a:p>
          <a:p>
            <a:r>
              <a:rPr lang="ru-RU" sz="2600" b="1" dirty="0"/>
              <a:t>5.	Найти объем куба с ребром 3 </a:t>
            </a:r>
            <a:r>
              <a:rPr lang="ru-RU" sz="2600" b="1" dirty="0" smtClean="0"/>
              <a:t>см</a:t>
            </a:r>
            <a:endParaRPr lang="ru-RU" sz="2600" b="1" dirty="0"/>
          </a:p>
          <a:p>
            <a:r>
              <a:rPr lang="ru-RU" sz="2600" b="1" dirty="0"/>
              <a:t>6.	Как найти площадь прямоугольника? </a:t>
            </a:r>
          </a:p>
          <a:p>
            <a:r>
              <a:rPr lang="ru-RU" sz="2600" b="1" dirty="0"/>
              <a:t>7.	4 х = 20, Х = ? </a:t>
            </a:r>
          </a:p>
          <a:p>
            <a:pPr marL="457200" indent="-457200">
              <a:buAutoNum type="arabicPeriod" startAt="8"/>
            </a:pPr>
            <a:r>
              <a:rPr lang="ru-RU" sz="2600" b="1" dirty="0" smtClean="0"/>
              <a:t>Сколько </a:t>
            </a:r>
            <a:r>
              <a:rPr lang="ru-RU" sz="2600" b="1" dirty="0"/>
              <a:t>ребер у параллелепипеда? </a:t>
            </a:r>
            <a:endParaRPr lang="ru-RU" sz="2600" b="1" dirty="0" smtClean="0"/>
          </a:p>
          <a:p>
            <a:pPr marL="457200" indent="-457200">
              <a:buAutoNum type="arabicPeriod" startAt="8"/>
            </a:pPr>
            <a:r>
              <a:rPr lang="ru-RU" sz="2600" b="1" dirty="0" smtClean="0"/>
              <a:t>9</a:t>
            </a:r>
            <a:r>
              <a:rPr lang="ru-RU" sz="2600" b="1" dirty="0"/>
              <a:t>.	Назвать наибольшее двузначное число. </a:t>
            </a:r>
          </a:p>
          <a:p>
            <a:pPr marL="457200" indent="-457200">
              <a:buAutoNum type="arabicPeriod" startAt="10"/>
            </a:pPr>
            <a:r>
              <a:rPr lang="ru-RU" sz="2600" b="1" dirty="0" smtClean="0"/>
              <a:t>Велосипедист </a:t>
            </a:r>
            <a:r>
              <a:rPr lang="ru-RU" sz="2600" b="1" dirty="0"/>
              <a:t>едет со скоростью 20 км/ч. За какое время он проедет 60 км? </a:t>
            </a:r>
            <a:endParaRPr lang="ru-RU" sz="2600" b="1" dirty="0" smtClean="0"/>
          </a:p>
          <a:p>
            <a:pPr marL="457200" indent="-457200">
              <a:buAutoNum type="arabicPeriod" startAt="10"/>
            </a:pPr>
            <a:r>
              <a:rPr lang="ru-RU" sz="2600" b="1" dirty="0" smtClean="0"/>
              <a:t>11</a:t>
            </a:r>
            <a:r>
              <a:rPr lang="ru-RU" sz="2600" b="1" dirty="0"/>
              <a:t>.	92 = ? </a:t>
            </a:r>
          </a:p>
          <a:p>
            <a:r>
              <a:rPr lang="ru-RU" sz="2600" b="1" dirty="0"/>
              <a:t>12.	Выразить в килограммах 3 кг 13 г. </a:t>
            </a:r>
          </a:p>
          <a:p>
            <a:pPr marL="457200" indent="-457200">
              <a:buAutoNum type="arabicPeriod" startAt="13"/>
            </a:pPr>
            <a:r>
              <a:rPr lang="ru-RU" sz="2600" b="1" dirty="0" smtClean="0"/>
              <a:t>Что </a:t>
            </a:r>
            <a:r>
              <a:rPr lang="ru-RU" sz="2600" b="1" dirty="0"/>
              <a:t>больше: 5,1 или 5,01? </a:t>
            </a:r>
            <a:endParaRPr lang="ru-RU" sz="2600" b="1" dirty="0" smtClean="0"/>
          </a:p>
          <a:p>
            <a:pPr marL="457200" indent="-457200">
              <a:buAutoNum type="arabicPeriod" startAt="13"/>
            </a:pPr>
            <a:r>
              <a:rPr lang="ru-RU" sz="2600" b="1" dirty="0" smtClean="0"/>
              <a:t>14</a:t>
            </a:r>
            <a:r>
              <a:rPr lang="ru-RU" sz="2600" b="1" dirty="0"/>
              <a:t>.	Найти среднее арифметическое для чисел 15, 10 и 35. </a:t>
            </a:r>
          </a:p>
          <a:p>
            <a:r>
              <a:rPr lang="ru-RU" sz="2600" b="1" dirty="0"/>
              <a:t>15.	Перевести в про центы 0,4. </a:t>
            </a:r>
          </a:p>
        </p:txBody>
      </p:sp>
      <p:sp>
        <p:nvSpPr>
          <p:cNvPr id="4" name="Прямоугольник 3"/>
          <p:cNvSpPr/>
          <p:nvPr/>
        </p:nvSpPr>
        <p:spPr>
          <a:xfrm>
            <a:off x="1790700" y="342306"/>
            <a:ext cx="10096500" cy="523220"/>
          </a:xfrm>
          <a:prstGeom prst="rect">
            <a:avLst/>
          </a:prstGeom>
        </p:spPr>
        <p:txBody>
          <a:bodyPr wrap="square">
            <a:spAutoFit/>
          </a:bodyPr>
          <a:lstStyle/>
          <a:p>
            <a:r>
              <a:rPr lang="ru-RU" sz="2800" b="1" dirty="0" smtClean="0">
                <a:solidFill>
                  <a:srgbClr val="FF0000"/>
                </a:solidFill>
              </a:rPr>
              <a:t>Часть </a:t>
            </a:r>
            <a:r>
              <a:rPr lang="ru-RU" sz="2800" b="1" dirty="0">
                <a:solidFill>
                  <a:srgbClr val="FF0000"/>
                </a:solidFill>
              </a:rPr>
              <a:t>прямой, ограниченная с двух сторон </a:t>
            </a:r>
            <a:r>
              <a:rPr lang="ru-RU" sz="2800" b="1" dirty="0" smtClean="0">
                <a:solidFill>
                  <a:srgbClr val="FF0000"/>
                </a:solidFill>
              </a:rPr>
              <a:t>точками </a:t>
            </a:r>
            <a:endParaRPr lang="ru-RU" sz="2800" dirty="0">
              <a:solidFill>
                <a:srgbClr val="FF0000"/>
              </a:solidFill>
            </a:endParaRPr>
          </a:p>
        </p:txBody>
      </p:sp>
      <p:sp>
        <p:nvSpPr>
          <p:cNvPr id="5" name="Прямоугольник 4"/>
          <p:cNvSpPr/>
          <p:nvPr/>
        </p:nvSpPr>
        <p:spPr>
          <a:xfrm>
            <a:off x="3028546" y="735219"/>
            <a:ext cx="8544732" cy="584775"/>
          </a:xfrm>
          <a:prstGeom prst="rect">
            <a:avLst/>
          </a:prstGeom>
        </p:spPr>
        <p:txBody>
          <a:bodyPr wrap="square">
            <a:spAutoFit/>
          </a:bodyPr>
          <a:lstStyle/>
          <a:p>
            <a:r>
              <a:rPr lang="ru-RU" sz="3200" b="1" dirty="0" smtClean="0">
                <a:solidFill>
                  <a:srgbClr val="0070C0"/>
                </a:solidFill>
              </a:rPr>
              <a:t>Надо </a:t>
            </a:r>
            <a:r>
              <a:rPr lang="ru-RU" sz="3200" b="1" dirty="0">
                <a:solidFill>
                  <a:srgbClr val="0070C0"/>
                </a:solidFill>
              </a:rPr>
              <a:t>делимое разделить на </a:t>
            </a:r>
            <a:r>
              <a:rPr lang="ru-RU" sz="3200" b="1" dirty="0" smtClean="0">
                <a:solidFill>
                  <a:srgbClr val="0070C0"/>
                </a:solidFill>
              </a:rPr>
              <a:t>частное </a:t>
            </a:r>
            <a:endParaRPr lang="ru-RU" sz="3200" dirty="0">
              <a:solidFill>
                <a:srgbClr val="0070C0"/>
              </a:solidFill>
            </a:endParaRPr>
          </a:p>
        </p:txBody>
      </p:sp>
      <p:sp>
        <p:nvSpPr>
          <p:cNvPr id="6" name="Прямоугольник 5"/>
          <p:cNvSpPr/>
          <p:nvPr/>
        </p:nvSpPr>
        <p:spPr>
          <a:xfrm>
            <a:off x="2025284" y="1078152"/>
            <a:ext cx="615874" cy="707886"/>
          </a:xfrm>
          <a:prstGeom prst="rect">
            <a:avLst/>
          </a:prstGeom>
        </p:spPr>
        <p:txBody>
          <a:bodyPr wrap="none">
            <a:spAutoFit/>
          </a:bodyPr>
          <a:lstStyle/>
          <a:p>
            <a:r>
              <a:rPr lang="ru-RU" sz="4000" b="1" dirty="0" smtClean="0">
                <a:solidFill>
                  <a:srgbClr val="FFFF00"/>
                </a:solidFill>
              </a:rPr>
              <a:t>0 </a:t>
            </a:r>
            <a:endParaRPr lang="ru-RU" sz="4000" dirty="0">
              <a:solidFill>
                <a:srgbClr val="FFFF00"/>
              </a:solidFill>
            </a:endParaRPr>
          </a:p>
        </p:txBody>
      </p:sp>
      <p:sp>
        <p:nvSpPr>
          <p:cNvPr id="7" name="Прямоугольник 6"/>
          <p:cNvSpPr/>
          <p:nvPr/>
        </p:nvSpPr>
        <p:spPr>
          <a:xfrm>
            <a:off x="2846812" y="1463967"/>
            <a:ext cx="1088760" cy="646331"/>
          </a:xfrm>
          <a:prstGeom prst="rect">
            <a:avLst/>
          </a:prstGeom>
        </p:spPr>
        <p:txBody>
          <a:bodyPr wrap="none">
            <a:spAutoFit/>
          </a:bodyPr>
          <a:lstStyle/>
          <a:p>
            <a:r>
              <a:rPr lang="ru-RU" sz="3600" b="1" dirty="0" smtClean="0">
                <a:solidFill>
                  <a:srgbClr val="002060"/>
                </a:solidFill>
              </a:rPr>
              <a:t>100 </a:t>
            </a:r>
            <a:endParaRPr lang="ru-RU" sz="3600" dirty="0">
              <a:solidFill>
                <a:srgbClr val="002060"/>
              </a:solidFill>
            </a:endParaRPr>
          </a:p>
        </p:txBody>
      </p:sp>
      <p:sp>
        <p:nvSpPr>
          <p:cNvPr id="8" name="Прямоугольник 7"/>
          <p:cNvSpPr/>
          <p:nvPr/>
        </p:nvSpPr>
        <p:spPr>
          <a:xfrm>
            <a:off x="6389175" y="1938349"/>
            <a:ext cx="1688283" cy="584775"/>
          </a:xfrm>
          <a:prstGeom prst="rect">
            <a:avLst/>
          </a:prstGeom>
        </p:spPr>
        <p:txBody>
          <a:bodyPr wrap="none">
            <a:spAutoFit/>
          </a:bodyPr>
          <a:lstStyle/>
          <a:p>
            <a:r>
              <a:rPr lang="ru-RU" sz="3200" b="1" dirty="0" smtClean="0">
                <a:solidFill>
                  <a:srgbClr val="FF0000"/>
                </a:solidFill>
              </a:rPr>
              <a:t>27 см3 </a:t>
            </a:r>
            <a:endParaRPr lang="ru-RU" sz="3200" dirty="0">
              <a:solidFill>
                <a:srgbClr val="FF0000"/>
              </a:solidFill>
            </a:endParaRPr>
          </a:p>
        </p:txBody>
      </p:sp>
      <p:sp>
        <p:nvSpPr>
          <p:cNvPr id="9" name="Прямоугольник 8"/>
          <p:cNvSpPr/>
          <p:nvPr/>
        </p:nvSpPr>
        <p:spPr>
          <a:xfrm>
            <a:off x="4507200" y="2326795"/>
            <a:ext cx="7282763" cy="584775"/>
          </a:xfrm>
          <a:prstGeom prst="rect">
            <a:avLst/>
          </a:prstGeom>
        </p:spPr>
        <p:txBody>
          <a:bodyPr wrap="none">
            <a:spAutoFit/>
          </a:bodyPr>
          <a:lstStyle/>
          <a:p>
            <a:r>
              <a:rPr lang="ru-RU" sz="3200" b="1" dirty="0" smtClean="0">
                <a:solidFill>
                  <a:srgbClr val="0070C0"/>
                </a:solidFill>
              </a:rPr>
              <a:t>Надо </a:t>
            </a:r>
            <a:r>
              <a:rPr lang="ru-RU" sz="3200" b="1" dirty="0">
                <a:solidFill>
                  <a:srgbClr val="0070C0"/>
                </a:solidFill>
              </a:rPr>
              <a:t>длину умножить на </a:t>
            </a:r>
            <a:r>
              <a:rPr lang="ru-RU" sz="3200" b="1" dirty="0" smtClean="0">
                <a:solidFill>
                  <a:srgbClr val="0070C0"/>
                </a:solidFill>
              </a:rPr>
              <a:t>ширину </a:t>
            </a:r>
            <a:endParaRPr lang="ru-RU" sz="3200" dirty="0">
              <a:solidFill>
                <a:srgbClr val="0070C0"/>
              </a:solidFill>
            </a:endParaRPr>
          </a:p>
        </p:txBody>
      </p:sp>
      <p:sp>
        <p:nvSpPr>
          <p:cNvPr id="10" name="Прямоугольник 9"/>
          <p:cNvSpPr/>
          <p:nvPr/>
        </p:nvSpPr>
        <p:spPr>
          <a:xfrm>
            <a:off x="3054851" y="2648576"/>
            <a:ext cx="1367682" cy="646331"/>
          </a:xfrm>
          <a:prstGeom prst="rect">
            <a:avLst/>
          </a:prstGeom>
        </p:spPr>
        <p:txBody>
          <a:bodyPr wrap="none">
            <a:spAutoFit/>
          </a:bodyPr>
          <a:lstStyle/>
          <a:p>
            <a:r>
              <a:rPr lang="ru-RU" sz="3600" b="1" dirty="0" smtClean="0">
                <a:solidFill>
                  <a:srgbClr val="FFFF00"/>
                </a:solidFill>
              </a:rPr>
              <a:t>х </a:t>
            </a:r>
            <a:r>
              <a:rPr lang="ru-RU" sz="3600" b="1" dirty="0">
                <a:solidFill>
                  <a:srgbClr val="FFFF00"/>
                </a:solidFill>
              </a:rPr>
              <a:t>= </a:t>
            </a:r>
            <a:r>
              <a:rPr lang="ru-RU" sz="3600" b="1" dirty="0" smtClean="0">
                <a:solidFill>
                  <a:srgbClr val="FFFF00"/>
                </a:solidFill>
              </a:rPr>
              <a:t>5 </a:t>
            </a:r>
            <a:endParaRPr lang="ru-RU" sz="3600" dirty="0">
              <a:solidFill>
                <a:srgbClr val="FFFF00"/>
              </a:solidFill>
            </a:endParaRPr>
          </a:p>
        </p:txBody>
      </p:sp>
      <p:sp>
        <p:nvSpPr>
          <p:cNvPr id="11" name="Прямоугольник 10"/>
          <p:cNvSpPr/>
          <p:nvPr/>
        </p:nvSpPr>
        <p:spPr>
          <a:xfrm>
            <a:off x="6817898" y="3072229"/>
            <a:ext cx="830677" cy="646331"/>
          </a:xfrm>
          <a:prstGeom prst="rect">
            <a:avLst/>
          </a:prstGeom>
        </p:spPr>
        <p:txBody>
          <a:bodyPr wrap="none">
            <a:spAutoFit/>
          </a:bodyPr>
          <a:lstStyle/>
          <a:p>
            <a:r>
              <a:rPr lang="ru-RU" sz="3600" b="1" dirty="0" smtClean="0">
                <a:solidFill>
                  <a:srgbClr val="7030A0"/>
                </a:solidFill>
              </a:rPr>
              <a:t>12 </a:t>
            </a:r>
            <a:endParaRPr lang="ru-RU" sz="3600" b="1" dirty="0">
              <a:solidFill>
                <a:srgbClr val="7030A0"/>
              </a:solidFill>
            </a:endParaRPr>
          </a:p>
        </p:txBody>
      </p:sp>
      <p:sp>
        <p:nvSpPr>
          <p:cNvPr id="12" name="Прямоугольник 11"/>
          <p:cNvSpPr/>
          <p:nvPr/>
        </p:nvSpPr>
        <p:spPr>
          <a:xfrm>
            <a:off x="7923742" y="3445374"/>
            <a:ext cx="830677" cy="646331"/>
          </a:xfrm>
          <a:prstGeom prst="rect">
            <a:avLst/>
          </a:prstGeom>
        </p:spPr>
        <p:txBody>
          <a:bodyPr wrap="none">
            <a:spAutoFit/>
          </a:bodyPr>
          <a:lstStyle/>
          <a:p>
            <a:r>
              <a:rPr lang="ru-RU" sz="3600" b="1" dirty="0" smtClean="0">
                <a:solidFill>
                  <a:srgbClr val="FFC000"/>
                </a:solidFill>
              </a:rPr>
              <a:t>99 </a:t>
            </a:r>
            <a:endParaRPr lang="ru-RU" sz="3600" dirty="0">
              <a:solidFill>
                <a:srgbClr val="FFC000"/>
              </a:solidFill>
            </a:endParaRPr>
          </a:p>
        </p:txBody>
      </p:sp>
      <p:sp>
        <p:nvSpPr>
          <p:cNvPr id="13" name="Прямоугольник 12"/>
          <p:cNvSpPr/>
          <p:nvPr/>
        </p:nvSpPr>
        <p:spPr>
          <a:xfrm>
            <a:off x="4802995" y="4255295"/>
            <a:ext cx="893193" cy="646331"/>
          </a:xfrm>
          <a:prstGeom prst="rect">
            <a:avLst/>
          </a:prstGeom>
        </p:spPr>
        <p:txBody>
          <a:bodyPr wrap="none">
            <a:spAutoFit/>
          </a:bodyPr>
          <a:lstStyle/>
          <a:p>
            <a:r>
              <a:rPr lang="ru-RU" sz="3600" b="1" dirty="0" smtClean="0">
                <a:solidFill>
                  <a:srgbClr val="FF0000"/>
                </a:solidFill>
              </a:rPr>
              <a:t>3 ч</a:t>
            </a:r>
            <a:r>
              <a:rPr lang="ru-RU" b="1" dirty="0" smtClean="0"/>
              <a:t> </a:t>
            </a:r>
            <a:endParaRPr lang="ru-RU" b="1" dirty="0"/>
          </a:p>
        </p:txBody>
      </p:sp>
      <p:sp>
        <p:nvSpPr>
          <p:cNvPr id="14" name="Прямоугольник 13"/>
          <p:cNvSpPr/>
          <p:nvPr/>
        </p:nvSpPr>
        <p:spPr>
          <a:xfrm>
            <a:off x="2626239" y="4636477"/>
            <a:ext cx="764953" cy="646331"/>
          </a:xfrm>
          <a:prstGeom prst="rect">
            <a:avLst/>
          </a:prstGeom>
        </p:spPr>
        <p:txBody>
          <a:bodyPr wrap="none">
            <a:spAutoFit/>
          </a:bodyPr>
          <a:lstStyle/>
          <a:p>
            <a:r>
              <a:rPr lang="ru-RU" sz="3600" b="1" dirty="0" smtClean="0">
                <a:solidFill>
                  <a:srgbClr val="0070C0"/>
                </a:solidFill>
              </a:rPr>
              <a:t>81</a:t>
            </a:r>
            <a:r>
              <a:rPr lang="ru-RU" b="1" dirty="0" smtClean="0"/>
              <a:t> </a:t>
            </a:r>
            <a:endParaRPr lang="ru-RU" dirty="0"/>
          </a:p>
        </p:txBody>
      </p:sp>
      <p:sp>
        <p:nvSpPr>
          <p:cNvPr id="15" name="Прямоугольник 14"/>
          <p:cNvSpPr/>
          <p:nvPr/>
        </p:nvSpPr>
        <p:spPr>
          <a:xfrm>
            <a:off x="6932086" y="4978285"/>
            <a:ext cx="2039341" cy="646331"/>
          </a:xfrm>
          <a:prstGeom prst="rect">
            <a:avLst/>
          </a:prstGeom>
        </p:spPr>
        <p:txBody>
          <a:bodyPr wrap="none">
            <a:spAutoFit/>
          </a:bodyPr>
          <a:lstStyle/>
          <a:p>
            <a:r>
              <a:rPr lang="ru-RU" sz="3600" b="1" dirty="0" smtClean="0">
                <a:solidFill>
                  <a:srgbClr val="C00000"/>
                </a:solidFill>
              </a:rPr>
              <a:t>3,013 кг </a:t>
            </a:r>
            <a:endParaRPr lang="ru-RU" sz="3600" dirty="0">
              <a:solidFill>
                <a:srgbClr val="C00000"/>
              </a:solidFill>
            </a:endParaRPr>
          </a:p>
        </p:txBody>
      </p:sp>
      <p:sp>
        <p:nvSpPr>
          <p:cNvPr id="16" name="Прямоугольник 15"/>
          <p:cNvSpPr/>
          <p:nvPr/>
        </p:nvSpPr>
        <p:spPr>
          <a:xfrm>
            <a:off x="5212723" y="5389410"/>
            <a:ext cx="966931" cy="707886"/>
          </a:xfrm>
          <a:prstGeom prst="rect">
            <a:avLst/>
          </a:prstGeom>
        </p:spPr>
        <p:txBody>
          <a:bodyPr wrap="none">
            <a:spAutoFit/>
          </a:bodyPr>
          <a:lstStyle/>
          <a:p>
            <a:r>
              <a:rPr lang="ru-RU" sz="4000" b="1" dirty="0" smtClean="0">
                <a:solidFill>
                  <a:srgbClr val="0070C0"/>
                </a:solidFill>
              </a:rPr>
              <a:t>5,1</a:t>
            </a:r>
            <a:r>
              <a:rPr lang="ru-RU" b="1" dirty="0" smtClean="0"/>
              <a:t> </a:t>
            </a:r>
            <a:endParaRPr lang="ru-RU" b="1" dirty="0"/>
          </a:p>
        </p:txBody>
      </p:sp>
      <p:sp>
        <p:nvSpPr>
          <p:cNvPr id="17" name="Прямоугольник 16"/>
          <p:cNvSpPr/>
          <p:nvPr/>
        </p:nvSpPr>
        <p:spPr>
          <a:xfrm>
            <a:off x="10848983" y="5822743"/>
            <a:ext cx="830677" cy="646331"/>
          </a:xfrm>
          <a:prstGeom prst="rect">
            <a:avLst/>
          </a:prstGeom>
        </p:spPr>
        <p:txBody>
          <a:bodyPr wrap="none">
            <a:spAutoFit/>
          </a:bodyPr>
          <a:lstStyle/>
          <a:p>
            <a:r>
              <a:rPr lang="ru-RU" sz="3600" b="1" dirty="0" smtClean="0">
                <a:solidFill>
                  <a:schemeClr val="bg1"/>
                </a:solidFill>
              </a:rPr>
              <a:t>20 </a:t>
            </a:r>
            <a:endParaRPr lang="ru-RU" sz="3600" dirty="0">
              <a:solidFill>
                <a:schemeClr val="bg1"/>
              </a:solidFill>
            </a:endParaRPr>
          </a:p>
        </p:txBody>
      </p:sp>
      <p:sp>
        <p:nvSpPr>
          <p:cNvPr id="18" name="Прямоугольник 17"/>
          <p:cNvSpPr/>
          <p:nvPr/>
        </p:nvSpPr>
        <p:spPr>
          <a:xfrm>
            <a:off x="5769588" y="6204770"/>
            <a:ext cx="1162498" cy="646331"/>
          </a:xfrm>
          <a:prstGeom prst="rect">
            <a:avLst/>
          </a:prstGeom>
        </p:spPr>
        <p:txBody>
          <a:bodyPr wrap="none">
            <a:spAutoFit/>
          </a:bodyPr>
          <a:lstStyle/>
          <a:p>
            <a:r>
              <a:rPr lang="ru-RU" sz="3600" b="1" dirty="0" smtClean="0">
                <a:solidFill>
                  <a:srgbClr val="FFFF00"/>
                </a:solidFill>
              </a:rPr>
              <a:t>40%</a:t>
            </a:r>
            <a:r>
              <a:rPr lang="ru-RU" b="1" dirty="0" smtClean="0"/>
              <a:t> </a:t>
            </a:r>
            <a:endParaRPr lang="ru-RU" dirty="0"/>
          </a:p>
        </p:txBody>
      </p:sp>
    </p:spTree>
    <p:extLst>
      <p:ext uri="{BB962C8B-B14F-4D97-AF65-F5344CB8AC3E}">
        <p14:creationId xmlns:p14="http://schemas.microsoft.com/office/powerpoint/2010/main" val="331653561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barn(inVertical)">
                                      <p:cBhvr>
                                        <p:cTn id="29" dur="5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barn(inVertical)">
                                      <p:cBhvr>
                                        <p:cTn id="34" dur="5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down)">
                                      <p:cBhvr>
                                        <p:cTn id="39" dur="500"/>
                                        <p:tgtEl>
                                          <p:spTgt spid="10"/>
                                        </p:tgtEl>
                                      </p:cBhvr>
                                    </p:animEffect>
                                  </p:childTnLst>
                                </p:cTn>
                              </p:par>
                            </p:childTnLst>
                          </p:cTn>
                        </p:par>
                      </p:childTnLst>
                    </p:cTn>
                  </p:par>
                  <p:par>
                    <p:cTn id="40" fill="hold">
                      <p:stCondLst>
                        <p:cond delay="indefinite"/>
                      </p:stCondLst>
                      <p:childTnLst>
                        <p:par>
                          <p:cTn id="41" fill="hold">
                            <p:stCondLst>
                              <p:cond delay="0"/>
                            </p:stCondLst>
                            <p:childTnLst>
                              <p:par>
                                <p:cTn id="42" presetID="6" presetClass="entr" presetSubtype="16" fill="hold" grpId="0" nodeType="click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circle(in)">
                                      <p:cBhvr>
                                        <p:cTn id="44" dur="2000"/>
                                        <p:tgtEl>
                                          <p:spTgt spid="11"/>
                                        </p:tgtEl>
                                      </p:cBhvr>
                                    </p:animEffect>
                                  </p:childTnLst>
                                </p:cTn>
                              </p:par>
                            </p:childTnLst>
                          </p:cTn>
                        </p:par>
                      </p:childTnLst>
                    </p:cTn>
                  </p:par>
                  <p:par>
                    <p:cTn id="45" fill="hold">
                      <p:stCondLst>
                        <p:cond delay="indefinite"/>
                      </p:stCondLst>
                      <p:childTnLst>
                        <p:par>
                          <p:cTn id="46" fill="hold">
                            <p:stCondLst>
                              <p:cond delay="0"/>
                            </p:stCondLst>
                            <p:childTnLst>
                              <p:par>
                                <p:cTn id="47" presetID="21" presetClass="entr" presetSubtype="1"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heel(1)">
                                      <p:cBhvr>
                                        <p:cTn id="49" dur="2000"/>
                                        <p:tgtEl>
                                          <p:spTgt spid="12"/>
                                        </p:tgtEl>
                                      </p:cBhvr>
                                    </p:animEffect>
                                  </p:childTnLst>
                                </p:cTn>
                              </p:par>
                            </p:childTnLst>
                          </p:cTn>
                        </p:par>
                      </p:childTnLst>
                    </p:cTn>
                  </p:par>
                  <p:par>
                    <p:cTn id="50" fill="hold">
                      <p:stCondLst>
                        <p:cond delay="indefinite"/>
                      </p:stCondLst>
                      <p:childTnLst>
                        <p:par>
                          <p:cTn id="51" fill="hold">
                            <p:stCondLst>
                              <p:cond delay="0"/>
                            </p:stCondLst>
                            <p:childTnLst>
                              <p:par>
                                <p:cTn id="52" presetID="14" presetClass="entr" presetSubtype="10" fill="hold" grpId="0" nodeType="click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randombar(horizontal)">
                                      <p:cBhvr>
                                        <p:cTn id="54" dur="500"/>
                                        <p:tgtEl>
                                          <p:spTgt spid="13"/>
                                        </p:tgtEl>
                                      </p:cBhvr>
                                    </p:animEffect>
                                  </p:childTnLst>
                                </p:cTn>
                              </p:par>
                            </p:childTnLst>
                          </p:cTn>
                        </p:par>
                      </p:childTnLst>
                    </p:cTn>
                  </p:par>
                  <p:par>
                    <p:cTn id="55" fill="hold">
                      <p:stCondLst>
                        <p:cond delay="indefinite"/>
                      </p:stCondLst>
                      <p:childTnLst>
                        <p:par>
                          <p:cTn id="56" fill="hold">
                            <p:stCondLst>
                              <p:cond delay="0"/>
                            </p:stCondLst>
                            <p:childTnLst>
                              <p:par>
                                <p:cTn id="57" presetID="14" presetClass="entr" presetSubtype="10" fill="hold" grpId="0" nodeType="click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randombar(horizontal)">
                                      <p:cBhvr>
                                        <p:cTn id="59" dur="500"/>
                                        <p:tgtEl>
                                          <p:spTgt spid="14"/>
                                        </p:tgtEl>
                                      </p:cBhvr>
                                    </p:animEffect>
                                  </p:childTnLst>
                                </p:cTn>
                              </p:par>
                            </p:childTnLst>
                          </p:cTn>
                        </p:par>
                      </p:childTnLst>
                    </p:cTn>
                  </p:par>
                  <p:par>
                    <p:cTn id="60" fill="hold">
                      <p:stCondLst>
                        <p:cond delay="indefinite"/>
                      </p:stCondLst>
                      <p:childTnLst>
                        <p:par>
                          <p:cTn id="61" fill="hold">
                            <p:stCondLst>
                              <p:cond delay="0"/>
                            </p:stCondLst>
                            <p:childTnLst>
                              <p:par>
                                <p:cTn id="62" presetID="31" presetClass="entr" presetSubtype="0" fill="hold" grpId="0" nodeType="click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p:cTn id="64" dur="1000" fill="hold"/>
                                        <p:tgtEl>
                                          <p:spTgt spid="15"/>
                                        </p:tgtEl>
                                        <p:attrNameLst>
                                          <p:attrName>ppt_w</p:attrName>
                                        </p:attrNameLst>
                                      </p:cBhvr>
                                      <p:tavLst>
                                        <p:tav tm="0">
                                          <p:val>
                                            <p:fltVal val="0"/>
                                          </p:val>
                                        </p:tav>
                                        <p:tav tm="100000">
                                          <p:val>
                                            <p:strVal val="#ppt_w"/>
                                          </p:val>
                                        </p:tav>
                                      </p:tavLst>
                                    </p:anim>
                                    <p:anim calcmode="lin" valueType="num">
                                      <p:cBhvr>
                                        <p:cTn id="65" dur="1000" fill="hold"/>
                                        <p:tgtEl>
                                          <p:spTgt spid="15"/>
                                        </p:tgtEl>
                                        <p:attrNameLst>
                                          <p:attrName>ppt_h</p:attrName>
                                        </p:attrNameLst>
                                      </p:cBhvr>
                                      <p:tavLst>
                                        <p:tav tm="0">
                                          <p:val>
                                            <p:fltVal val="0"/>
                                          </p:val>
                                        </p:tav>
                                        <p:tav tm="100000">
                                          <p:val>
                                            <p:strVal val="#ppt_h"/>
                                          </p:val>
                                        </p:tav>
                                      </p:tavLst>
                                    </p:anim>
                                    <p:anim calcmode="lin" valueType="num">
                                      <p:cBhvr>
                                        <p:cTn id="66" dur="1000" fill="hold"/>
                                        <p:tgtEl>
                                          <p:spTgt spid="15"/>
                                        </p:tgtEl>
                                        <p:attrNameLst>
                                          <p:attrName>style.rotation</p:attrName>
                                        </p:attrNameLst>
                                      </p:cBhvr>
                                      <p:tavLst>
                                        <p:tav tm="0">
                                          <p:val>
                                            <p:fltVal val="90"/>
                                          </p:val>
                                        </p:tav>
                                        <p:tav tm="100000">
                                          <p:val>
                                            <p:fltVal val="0"/>
                                          </p:val>
                                        </p:tav>
                                      </p:tavLst>
                                    </p:anim>
                                    <p:animEffect transition="in" filter="fade">
                                      <p:cBhvr>
                                        <p:cTn id="67" dur="1000"/>
                                        <p:tgtEl>
                                          <p:spTgt spid="15"/>
                                        </p:tgtEl>
                                      </p:cBhvr>
                                    </p:animEffect>
                                  </p:childTnLst>
                                </p:cTn>
                              </p:par>
                            </p:childTnLst>
                          </p:cTn>
                        </p:par>
                      </p:childTnLst>
                    </p:cTn>
                  </p:par>
                  <p:par>
                    <p:cTn id="68" fill="hold">
                      <p:stCondLst>
                        <p:cond delay="indefinite"/>
                      </p:stCondLst>
                      <p:childTnLst>
                        <p:par>
                          <p:cTn id="69" fill="hold">
                            <p:stCondLst>
                              <p:cond delay="0"/>
                            </p:stCondLst>
                            <p:childTnLst>
                              <p:par>
                                <p:cTn id="70" presetID="53" presetClass="entr" presetSubtype="16" fill="hold" grpId="0" nodeType="clickEffect">
                                  <p:stCondLst>
                                    <p:cond delay="0"/>
                                  </p:stCondLst>
                                  <p:childTnLst>
                                    <p:set>
                                      <p:cBhvr>
                                        <p:cTn id="71" dur="1" fill="hold">
                                          <p:stCondLst>
                                            <p:cond delay="0"/>
                                          </p:stCondLst>
                                        </p:cTn>
                                        <p:tgtEl>
                                          <p:spTgt spid="16"/>
                                        </p:tgtEl>
                                        <p:attrNameLst>
                                          <p:attrName>style.visibility</p:attrName>
                                        </p:attrNameLst>
                                      </p:cBhvr>
                                      <p:to>
                                        <p:strVal val="visible"/>
                                      </p:to>
                                    </p:set>
                                    <p:anim calcmode="lin" valueType="num">
                                      <p:cBhvr>
                                        <p:cTn id="72" dur="500" fill="hold"/>
                                        <p:tgtEl>
                                          <p:spTgt spid="16"/>
                                        </p:tgtEl>
                                        <p:attrNameLst>
                                          <p:attrName>ppt_w</p:attrName>
                                        </p:attrNameLst>
                                      </p:cBhvr>
                                      <p:tavLst>
                                        <p:tav tm="0">
                                          <p:val>
                                            <p:fltVal val="0"/>
                                          </p:val>
                                        </p:tav>
                                        <p:tav tm="100000">
                                          <p:val>
                                            <p:strVal val="#ppt_w"/>
                                          </p:val>
                                        </p:tav>
                                      </p:tavLst>
                                    </p:anim>
                                    <p:anim calcmode="lin" valueType="num">
                                      <p:cBhvr>
                                        <p:cTn id="73" dur="500" fill="hold"/>
                                        <p:tgtEl>
                                          <p:spTgt spid="16"/>
                                        </p:tgtEl>
                                        <p:attrNameLst>
                                          <p:attrName>ppt_h</p:attrName>
                                        </p:attrNameLst>
                                      </p:cBhvr>
                                      <p:tavLst>
                                        <p:tav tm="0">
                                          <p:val>
                                            <p:fltVal val="0"/>
                                          </p:val>
                                        </p:tav>
                                        <p:tav tm="100000">
                                          <p:val>
                                            <p:strVal val="#ppt_h"/>
                                          </p:val>
                                        </p:tav>
                                      </p:tavLst>
                                    </p:anim>
                                    <p:animEffect transition="in" filter="fade">
                                      <p:cBhvr>
                                        <p:cTn id="74" dur="500"/>
                                        <p:tgtEl>
                                          <p:spTgt spid="16"/>
                                        </p:tgtEl>
                                      </p:cBhvr>
                                    </p:animEffect>
                                  </p:childTnLst>
                                </p:cTn>
                              </p:par>
                            </p:childTnLst>
                          </p:cTn>
                        </p:par>
                      </p:childTnLst>
                    </p:cTn>
                  </p:par>
                  <p:par>
                    <p:cTn id="75" fill="hold">
                      <p:stCondLst>
                        <p:cond delay="indefinite"/>
                      </p:stCondLst>
                      <p:childTnLst>
                        <p:par>
                          <p:cTn id="76" fill="hold">
                            <p:stCondLst>
                              <p:cond delay="0"/>
                            </p:stCondLst>
                            <p:childTnLst>
                              <p:par>
                                <p:cTn id="77" presetID="45" presetClass="entr" presetSubtype="0" fill="hold" grpId="0" nodeType="click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fade">
                                      <p:cBhvr>
                                        <p:cTn id="79" dur="2000"/>
                                        <p:tgtEl>
                                          <p:spTgt spid="17"/>
                                        </p:tgtEl>
                                      </p:cBhvr>
                                    </p:animEffect>
                                    <p:anim calcmode="lin" valueType="num">
                                      <p:cBhvr>
                                        <p:cTn id="80" dur="2000" fill="hold"/>
                                        <p:tgtEl>
                                          <p:spTgt spid="17"/>
                                        </p:tgtEl>
                                        <p:attrNameLst>
                                          <p:attrName>ppt_w</p:attrName>
                                        </p:attrNameLst>
                                      </p:cBhvr>
                                      <p:tavLst>
                                        <p:tav tm="0" fmla="#ppt_w*sin(2.5*pi*$)">
                                          <p:val>
                                            <p:fltVal val="0"/>
                                          </p:val>
                                        </p:tav>
                                        <p:tav tm="100000">
                                          <p:val>
                                            <p:fltVal val="1"/>
                                          </p:val>
                                        </p:tav>
                                      </p:tavLst>
                                    </p:anim>
                                    <p:anim calcmode="lin" valueType="num">
                                      <p:cBhvr>
                                        <p:cTn id="81" dur="2000" fill="hold"/>
                                        <p:tgtEl>
                                          <p:spTgt spid="17"/>
                                        </p:tgtEl>
                                        <p:attrNameLst>
                                          <p:attrName>ppt_h</p:attrName>
                                        </p:attrNameLst>
                                      </p:cBhvr>
                                      <p:tavLst>
                                        <p:tav tm="0">
                                          <p:val>
                                            <p:strVal val="#ppt_h"/>
                                          </p:val>
                                        </p:tav>
                                        <p:tav tm="100000">
                                          <p:val>
                                            <p:strVal val="#ppt_h"/>
                                          </p:val>
                                        </p:tav>
                                      </p:tavLst>
                                    </p:anim>
                                  </p:childTnLst>
                                </p:cTn>
                              </p:par>
                            </p:childTnLst>
                          </p:cTn>
                        </p:par>
                      </p:childTnLst>
                    </p:cTn>
                  </p:par>
                  <p:par>
                    <p:cTn id="82" fill="hold">
                      <p:stCondLst>
                        <p:cond delay="indefinite"/>
                      </p:stCondLst>
                      <p:childTnLst>
                        <p:par>
                          <p:cTn id="83" fill="hold">
                            <p:stCondLst>
                              <p:cond delay="0"/>
                            </p:stCondLst>
                            <p:childTnLst>
                              <p:par>
                                <p:cTn id="84" presetID="26" presetClass="entr" presetSubtype="0" fill="hold" grpId="0" nodeType="clickEffect">
                                  <p:stCondLst>
                                    <p:cond delay="0"/>
                                  </p:stCondLst>
                                  <p:childTnLst>
                                    <p:set>
                                      <p:cBhvr>
                                        <p:cTn id="85" dur="1" fill="hold">
                                          <p:stCondLst>
                                            <p:cond delay="0"/>
                                          </p:stCondLst>
                                        </p:cTn>
                                        <p:tgtEl>
                                          <p:spTgt spid="18"/>
                                        </p:tgtEl>
                                        <p:attrNameLst>
                                          <p:attrName>style.visibility</p:attrName>
                                        </p:attrNameLst>
                                      </p:cBhvr>
                                      <p:to>
                                        <p:strVal val="visible"/>
                                      </p:to>
                                    </p:set>
                                    <p:animEffect transition="in" filter="wipe(down)">
                                      <p:cBhvr>
                                        <p:cTn id="86" dur="580">
                                          <p:stCondLst>
                                            <p:cond delay="0"/>
                                          </p:stCondLst>
                                        </p:cTn>
                                        <p:tgtEl>
                                          <p:spTgt spid="18"/>
                                        </p:tgtEl>
                                      </p:cBhvr>
                                    </p:animEffect>
                                    <p:anim calcmode="lin" valueType="num">
                                      <p:cBhvr>
                                        <p:cTn id="87"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88"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89"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90"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91"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92" dur="26">
                                          <p:stCondLst>
                                            <p:cond delay="650"/>
                                          </p:stCondLst>
                                        </p:cTn>
                                        <p:tgtEl>
                                          <p:spTgt spid="18"/>
                                        </p:tgtEl>
                                      </p:cBhvr>
                                      <p:to x="100000" y="60000"/>
                                    </p:animScale>
                                    <p:animScale>
                                      <p:cBhvr>
                                        <p:cTn id="93" dur="166" decel="50000">
                                          <p:stCondLst>
                                            <p:cond delay="676"/>
                                          </p:stCondLst>
                                        </p:cTn>
                                        <p:tgtEl>
                                          <p:spTgt spid="18"/>
                                        </p:tgtEl>
                                      </p:cBhvr>
                                      <p:to x="100000" y="100000"/>
                                    </p:animScale>
                                    <p:animScale>
                                      <p:cBhvr>
                                        <p:cTn id="94" dur="26">
                                          <p:stCondLst>
                                            <p:cond delay="1312"/>
                                          </p:stCondLst>
                                        </p:cTn>
                                        <p:tgtEl>
                                          <p:spTgt spid="18"/>
                                        </p:tgtEl>
                                      </p:cBhvr>
                                      <p:to x="100000" y="80000"/>
                                    </p:animScale>
                                    <p:animScale>
                                      <p:cBhvr>
                                        <p:cTn id="95" dur="166" decel="50000">
                                          <p:stCondLst>
                                            <p:cond delay="1338"/>
                                          </p:stCondLst>
                                        </p:cTn>
                                        <p:tgtEl>
                                          <p:spTgt spid="18"/>
                                        </p:tgtEl>
                                      </p:cBhvr>
                                      <p:to x="100000" y="100000"/>
                                    </p:animScale>
                                    <p:animScale>
                                      <p:cBhvr>
                                        <p:cTn id="96" dur="26">
                                          <p:stCondLst>
                                            <p:cond delay="1642"/>
                                          </p:stCondLst>
                                        </p:cTn>
                                        <p:tgtEl>
                                          <p:spTgt spid="18"/>
                                        </p:tgtEl>
                                      </p:cBhvr>
                                      <p:to x="100000" y="90000"/>
                                    </p:animScale>
                                    <p:animScale>
                                      <p:cBhvr>
                                        <p:cTn id="97" dur="166" decel="50000">
                                          <p:stCondLst>
                                            <p:cond delay="1668"/>
                                          </p:stCondLst>
                                        </p:cTn>
                                        <p:tgtEl>
                                          <p:spTgt spid="18"/>
                                        </p:tgtEl>
                                      </p:cBhvr>
                                      <p:to x="100000" y="100000"/>
                                    </p:animScale>
                                    <p:animScale>
                                      <p:cBhvr>
                                        <p:cTn id="98" dur="26">
                                          <p:stCondLst>
                                            <p:cond delay="1808"/>
                                          </p:stCondLst>
                                        </p:cTn>
                                        <p:tgtEl>
                                          <p:spTgt spid="18"/>
                                        </p:tgtEl>
                                      </p:cBhvr>
                                      <p:to x="100000" y="95000"/>
                                    </p:animScale>
                                    <p:animScale>
                                      <p:cBhvr>
                                        <p:cTn id="99" dur="166" decel="50000">
                                          <p:stCondLst>
                                            <p:cond delay="1834"/>
                                          </p:stCondLst>
                                        </p:cTn>
                                        <p:tgtEl>
                                          <p:spTgt spid="1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P spid="14" grpId="0"/>
      <p:bldP spid="15" grpId="0"/>
      <p:bldP spid="16" grpId="0"/>
      <p:bldP spid="17"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99582"/>
            <a:ext cx="12192000" cy="6617196"/>
          </a:xfrm>
          <a:prstGeom prst="rect">
            <a:avLst/>
          </a:prstGeom>
        </p:spPr>
        <p:txBody>
          <a:bodyPr wrap="square">
            <a:spAutoFit/>
          </a:bodyPr>
          <a:lstStyle/>
          <a:p>
            <a:pPr algn="ctr"/>
            <a:r>
              <a:rPr lang="ru-RU" sz="2400" b="1" dirty="0">
                <a:solidFill>
                  <a:srgbClr val="FF0000"/>
                </a:solidFill>
              </a:rPr>
              <a:t>Вопросы второй команде:</a:t>
            </a:r>
          </a:p>
          <a:p>
            <a:pPr marL="457200" indent="-457200">
              <a:buAutoNum type="arabicPeriod"/>
            </a:pPr>
            <a:r>
              <a:rPr lang="ru-RU" sz="2500" b="1" dirty="0" smtClean="0">
                <a:solidFill>
                  <a:srgbClr val="FF0000"/>
                </a:solidFill>
              </a:rPr>
              <a:t>Что </a:t>
            </a:r>
            <a:r>
              <a:rPr lang="ru-RU" sz="2500" b="1" dirty="0">
                <a:solidFill>
                  <a:srgbClr val="FF0000"/>
                </a:solidFill>
              </a:rPr>
              <a:t>меньше: 0,12 или 1,012? </a:t>
            </a:r>
            <a:endParaRPr lang="ru-RU" sz="2500" b="1" dirty="0" smtClean="0">
              <a:solidFill>
                <a:srgbClr val="FF0000"/>
              </a:solidFill>
            </a:endParaRPr>
          </a:p>
          <a:p>
            <a:pPr marL="457200" indent="-457200">
              <a:buAutoNum type="arabicPeriod"/>
            </a:pPr>
            <a:r>
              <a:rPr lang="ru-RU" sz="2500" b="1" dirty="0" smtClean="0">
                <a:solidFill>
                  <a:srgbClr val="FF0000"/>
                </a:solidFill>
              </a:rPr>
              <a:t>2</a:t>
            </a:r>
            <a:r>
              <a:rPr lang="ru-RU" sz="2500" b="1" dirty="0">
                <a:solidFill>
                  <a:srgbClr val="FF0000"/>
                </a:solidFill>
              </a:rPr>
              <a:t>.	0 + а = ? </a:t>
            </a:r>
            <a:endParaRPr lang="ru-RU" sz="2500" b="1" dirty="0" smtClean="0">
              <a:solidFill>
                <a:srgbClr val="FF0000"/>
              </a:solidFill>
            </a:endParaRPr>
          </a:p>
          <a:p>
            <a:pPr marL="457200" indent="-457200">
              <a:buAutoNum type="arabicPeriod"/>
            </a:pPr>
            <a:r>
              <a:rPr lang="ru-RU" sz="2500" b="1" dirty="0" smtClean="0">
                <a:solidFill>
                  <a:srgbClr val="FF0000"/>
                </a:solidFill>
              </a:rPr>
              <a:t>3</a:t>
            </a:r>
            <a:r>
              <a:rPr lang="ru-RU" sz="2500" b="1" dirty="0">
                <a:solidFill>
                  <a:srgbClr val="FF0000"/>
                </a:solidFill>
              </a:rPr>
              <a:t>.	42 = ? </a:t>
            </a:r>
          </a:p>
          <a:p>
            <a:r>
              <a:rPr lang="ru-RU" sz="2500" b="1" dirty="0">
                <a:solidFill>
                  <a:srgbClr val="FF0000"/>
                </a:solidFill>
              </a:rPr>
              <a:t>4.	Как найти периметр квадрата? </a:t>
            </a:r>
          </a:p>
          <a:p>
            <a:pPr marL="457200" indent="-457200">
              <a:buAutoNum type="arabicPeriod" startAt="5"/>
            </a:pPr>
            <a:r>
              <a:rPr lang="ru-RU" sz="2500" b="1" dirty="0" smtClean="0">
                <a:solidFill>
                  <a:srgbClr val="FF0000"/>
                </a:solidFill>
              </a:rPr>
              <a:t>1 </a:t>
            </a:r>
            <a:r>
              <a:rPr lang="ru-RU" sz="2500" b="1" dirty="0">
                <a:solidFill>
                  <a:srgbClr val="FF0000"/>
                </a:solidFill>
              </a:rPr>
              <a:t>м2 = ? см2 </a:t>
            </a:r>
            <a:endParaRPr lang="ru-RU" sz="2500" b="1" dirty="0" smtClean="0">
              <a:solidFill>
                <a:srgbClr val="FF0000"/>
              </a:solidFill>
            </a:endParaRPr>
          </a:p>
          <a:p>
            <a:pPr marL="457200" indent="-457200">
              <a:buAutoNum type="arabicPeriod" startAt="5"/>
            </a:pPr>
            <a:r>
              <a:rPr lang="ru-RU" sz="2500" b="1" dirty="0" smtClean="0">
                <a:solidFill>
                  <a:srgbClr val="FF0000"/>
                </a:solidFill>
              </a:rPr>
              <a:t>Перевести </a:t>
            </a:r>
            <a:r>
              <a:rPr lang="ru-RU" sz="2500" b="1" dirty="0">
                <a:solidFill>
                  <a:srgbClr val="FF0000"/>
                </a:solidFill>
              </a:rPr>
              <a:t>в десятичную дробь </a:t>
            </a:r>
            <a:r>
              <a:rPr lang="ru-RU" sz="2500" b="1" dirty="0" smtClean="0">
                <a:solidFill>
                  <a:srgbClr val="FF0000"/>
                </a:solidFill>
              </a:rPr>
              <a:t>0,02.</a:t>
            </a:r>
            <a:r>
              <a:rPr lang="ru-RU" sz="2500" b="1" dirty="0">
                <a:solidFill>
                  <a:srgbClr val="FF0000"/>
                </a:solidFill>
              </a:rPr>
              <a:t>	</a:t>
            </a:r>
            <a:endParaRPr lang="ru-RU" sz="2500" b="1" dirty="0" smtClean="0">
              <a:solidFill>
                <a:srgbClr val="FF0000"/>
              </a:solidFill>
            </a:endParaRPr>
          </a:p>
          <a:p>
            <a:pPr marL="457200" indent="-457200">
              <a:buAutoNum type="arabicPeriod" startAt="5"/>
            </a:pPr>
            <a:r>
              <a:rPr lang="ru-RU" sz="2500" b="1" dirty="0" smtClean="0">
                <a:solidFill>
                  <a:srgbClr val="FF0000"/>
                </a:solidFill>
              </a:rPr>
              <a:t>5 </a:t>
            </a:r>
            <a:r>
              <a:rPr lang="ru-RU" sz="2500" b="1" dirty="0">
                <a:solidFill>
                  <a:srgbClr val="FF0000"/>
                </a:solidFill>
              </a:rPr>
              <a:t>+ у = 30, у =? </a:t>
            </a:r>
          </a:p>
          <a:p>
            <a:r>
              <a:rPr lang="ru-RU" sz="2500" b="1" dirty="0">
                <a:solidFill>
                  <a:srgbClr val="FF0000"/>
                </a:solidFill>
              </a:rPr>
              <a:t>8.	Измерения параллелепипеда l см, 2 см и 5 см. Найти объем. </a:t>
            </a:r>
          </a:p>
          <a:p>
            <a:r>
              <a:rPr lang="ru-RU" sz="2500" b="1" dirty="0">
                <a:solidFill>
                  <a:srgbClr val="FF0000"/>
                </a:solidFill>
              </a:rPr>
              <a:t>9.	Найти среднее арифметическое чисел 54 и 66. </a:t>
            </a:r>
          </a:p>
          <a:p>
            <a:r>
              <a:rPr lang="ru-RU" sz="2500" b="1" dirty="0">
                <a:solidFill>
                  <a:srgbClr val="FF0000"/>
                </a:solidFill>
              </a:rPr>
              <a:t>10.	Сколько граней у куба? </a:t>
            </a:r>
          </a:p>
          <a:p>
            <a:pPr marL="457200" indent="-457200">
              <a:buAutoNum type="arabicPeriod" startAt="11"/>
            </a:pPr>
            <a:r>
              <a:rPr lang="ru-RU" sz="2500" b="1" dirty="0" smtClean="0">
                <a:solidFill>
                  <a:srgbClr val="FF0000"/>
                </a:solidFill>
              </a:rPr>
              <a:t>Назвать </a:t>
            </a:r>
            <a:r>
              <a:rPr lang="ru-RU" sz="2500" b="1" dirty="0">
                <a:solidFill>
                  <a:srgbClr val="FF0000"/>
                </a:solidFill>
              </a:rPr>
              <a:t>наименьшее двузначное число. </a:t>
            </a:r>
            <a:endParaRPr lang="ru-RU" sz="2500" b="1" dirty="0" smtClean="0">
              <a:solidFill>
                <a:srgbClr val="FF0000"/>
              </a:solidFill>
            </a:endParaRPr>
          </a:p>
          <a:p>
            <a:pPr marL="457200" indent="-457200">
              <a:buAutoNum type="arabicPeriod" startAt="11"/>
            </a:pPr>
            <a:r>
              <a:rPr lang="ru-RU" sz="2500" b="1" dirty="0" smtClean="0">
                <a:solidFill>
                  <a:srgbClr val="FF0000"/>
                </a:solidFill>
              </a:rPr>
              <a:t>Дать </a:t>
            </a:r>
            <a:r>
              <a:rPr lang="ru-RU" sz="2500" b="1" dirty="0">
                <a:solidFill>
                  <a:srgbClr val="FF0000"/>
                </a:solidFill>
              </a:rPr>
              <a:t>определение лучу. </a:t>
            </a:r>
            <a:endParaRPr lang="ru-RU" sz="2500" b="1" dirty="0" smtClean="0">
              <a:solidFill>
                <a:srgbClr val="FF0000"/>
              </a:solidFill>
            </a:endParaRPr>
          </a:p>
          <a:p>
            <a:pPr marL="457200" indent="-457200">
              <a:buAutoNum type="arabicPeriod" startAt="11"/>
            </a:pPr>
            <a:r>
              <a:rPr lang="ru-RU" sz="2500" b="1" dirty="0" smtClean="0">
                <a:solidFill>
                  <a:srgbClr val="FF0000"/>
                </a:solidFill>
              </a:rPr>
              <a:t>Как </a:t>
            </a:r>
            <a:r>
              <a:rPr lang="ru-RU" sz="2500" b="1" dirty="0">
                <a:solidFill>
                  <a:srgbClr val="FF0000"/>
                </a:solidFill>
              </a:rPr>
              <a:t>найти неизвестное уменьшаемое? </a:t>
            </a:r>
            <a:endParaRPr lang="ru-RU" sz="2500" b="1" dirty="0" smtClean="0">
              <a:solidFill>
                <a:srgbClr val="FF0000"/>
              </a:solidFill>
            </a:endParaRPr>
          </a:p>
          <a:p>
            <a:pPr marL="457200" indent="-457200">
              <a:buAutoNum type="arabicPeriod" startAt="11"/>
            </a:pPr>
            <a:r>
              <a:rPr lang="ru-RU" sz="2500" b="1" dirty="0" smtClean="0">
                <a:solidFill>
                  <a:srgbClr val="FF0000"/>
                </a:solidFill>
              </a:rPr>
              <a:t>Пешеход </a:t>
            </a:r>
            <a:r>
              <a:rPr lang="ru-RU" sz="2500" b="1" dirty="0">
                <a:solidFill>
                  <a:srgbClr val="FF0000"/>
                </a:solidFill>
              </a:rPr>
              <a:t>идет 2 ч. со скоростью 4 км/ч. Сколько километров он прошел? </a:t>
            </a:r>
          </a:p>
          <a:p>
            <a:r>
              <a:rPr lang="ru-RU" sz="2500" b="1" dirty="0">
                <a:solidFill>
                  <a:srgbClr val="FF0000"/>
                </a:solidFill>
              </a:rPr>
              <a:t>15.	Выразить в метрах 6 </a:t>
            </a:r>
            <a:r>
              <a:rPr lang="ru-RU" sz="2500" b="1" dirty="0" smtClean="0">
                <a:solidFill>
                  <a:srgbClr val="FF0000"/>
                </a:solidFill>
              </a:rPr>
              <a:t>см</a:t>
            </a:r>
            <a:endParaRPr lang="ru-RU" sz="2500" b="1" dirty="0">
              <a:solidFill>
                <a:srgbClr val="FF0000"/>
              </a:solidFill>
            </a:endParaRPr>
          </a:p>
        </p:txBody>
      </p:sp>
      <p:sp>
        <p:nvSpPr>
          <p:cNvPr id="3" name="Прямоугольник 2"/>
          <p:cNvSpPr/>
          <p:nvPr/>
        </p:nvSpPr>
        <p:spPr>
          <a:xfrm>
            <a:off x="5162805" y="231335"/>
            <a:ext cx="1051891" cy="584775"/>
          </a:xfrm>
          <a:prstGeom prst="rect">
            <a:avLst/>
          </a:prstGeom>
        </p:spPr>
        <p:txBody>
          <a:bodyPr wrap="none">
            <a:spAutoFit/>
          </a:bodyPr>
          <a:lstStyle/>
          <a:p>
            <a:r>
              <a:rPr lang="ru-RU" sz="3200" b="1" dirty="0" smtClean="0"/>
              <a:t>0,12</a:t>
            </a:r>
            <a:r>
              <a:rPr lang="ru-RU" b="1" dirty="0" smtClean="0">
                <a:solidFill>
                  <a:srgbClr val="FF0000"/>
                </a:solidFill>
              </a:rPr>
              <a:t> </a:t>
            </a:r>
            <a:endParaRPr lang="ru-RU" b="1" dirty="0">
              <a:solidFill>
                <a:srgbClr val="FF0000"/>
              </a:solidFill>
            </a:endParaRPr>
          </a:p>
        </p:txBody>
      </p:sp>
      <p:sp>
        <p:nvSpPr>
          <p:cNvPr id="4" name="Прямоугольник 3"/>
          <p:cNvSpPr/>
          <p:nvPr/>
        </p:nvSpPr>
        <p:spPr>
          <a:xfrm>
            <a:off x="3236038" y="523723"/>
            <a:ext cx="553357" cy="646331"/>
          </a:xfrm>
          <a:prstGeom prst="rect">
            <a:avLst/>
          </a:prstGeom>
        </p:spPr>
        <p:txBody>
          <a:bodyPr wrap="none">
            <a:spAutoFit/>
          </a:bodyPr>
          <a:lstStyle/>
          <a:p>
            <a:r>
              <a:rPr lang="ru-RU" sz="3600" b="1" dirty="0" smtClean="0">
                <a:solidFill>
                  <a:schemeClr val="bg1"/>
                </a:solidFill>
              </a:rPr>
              <a:t>а</a:t>
            </a:r>
            <a:r>
              <a:rPr lang="ru-RU" b="1" dirty="0" smtClean="0">
                <a:solidFill>
                  <a:srgbClr val="FF0000"/>
                </a:solidFill>
              </a:rPr>
              <a:t> </a:t>
            </a:r>
            <a:endParaRPr lang="ru-RU" b="1" dirty="0">
              <a:solidFill>
                <a:srgbClr val="FF0000"/>
              </a:solidFill>
            </a:endParaRPr>
          </a:p>
        </p:txBody>
      </p:sp>
      <p:sp>
        <p:nvSpPr>
          <p:cNvPr id="5" name="Прямоугольник 4"/>
          <p:cNvSpPr/>
          <p:nvPr/>
        </p:nvSpPr>
        <p:spPr>
          <a:xfrm>
            <a:off x="2022884" y="959809"/>
            <a:ext cx="830677" cy="646331"/>
          </a:xfrm>
          <a:prstGeom prst="rect">
            <a:avLst/>
          </a:prstGeom>
        </p:spPr>
        <p:txBody>
          <a:bodyPr wrap="none">
            <a:spAutoFit/>
          </a:bodyPr>
          <a:lstStyle/>
          <a:p>
            <a:r>
              <a:rPr lang="ru-RU" sz="3600" b="1" dirty="0" smtClean="0">
                <a:solidFill>
                  <a:srgbClr val="0070C0"/>
                </a:solidFill>
              </a:rPr>
              <a:t>16 </a:t>
            </a:r>
            <a:endParaRPr lang="ru-RU" sz="3600" dirty="0">
              <a:solidFill>
                <a:srgbClr val="0070C0"/>
              </a:solidFill>
            </a:endParaRPr>
          </a:p>
        </p:txBody>
      </p:sp>
      <p:sp>
        <p:nvSpPr>
          <p:cNvPr id="6" name="Прямоугольник 5"/>
          <p:cNvSpPr/>
          <p:nvPr/>
        </p:nvSpPr>
        <p:spPr>
          <a:xfrm>
            <a:off x="3893773" y="1324556"/>
            <a:ext cx="7848623" cy="584775"/>
          </a:xfrm>
          <a:prstGeom prst="rect">
            <a:avLst/>
          </a:prstGeom>
        </p:spPr>
        <p:txBody>
          <a:bodyPr wrap="none">
            <a:spAutoFit/>
          </a:bodyPr>
          <a:lstStyle/>
          <a:p>
            <a:r>
              <a:rPr lang="ru-RU" sz="3200" b="1" dirty="0" smtClean="0">
                <a:solidFill>
                  <a:srgbClr val="FFFF00"/>
                </a:solidFill>
              </a:rPr>
              <a:t>Надо </a:t>
            </a:r>
            <a:r>
              <a:rPr lang="ru-RU" sz="3200" b="1" dirty="0">
                <a:solidFill>
                  <a:srgbClr val="FFFF00"/>
                </a:solidFill>
              </a:rPr>
              <a:t>длину стороны умножить на </a:t>
            </a:r>
            <a:r>
              <a:rPr lang="ru-RU" sz="3200" b="1" dirty="0" smtClean="0">
                <a:solidFill>
                  <a:srgbClr val="FFFF00"/>
                </a:solidFill>
              </a:rPr>
              <a:t>4 </a:t>
            </a:r>
            <a:endParaRPr lang="ru-RU" sz="3200" dirty="0">
              <a:solidFill>
                <a:srgbClr val="FFFF00"/>
              </a:solidFill>
            </a:endParaRPr>
          </a:p>
        </p:txBody>
      </p:sp>
      <p:sp>
        <p:nvSpPr>
          <p:cNvPr id="7" name="Прямоугольник 6"/>
          <p:cNvSpPr/>
          <p:nvPr/>
        </p:nvSpPr>
        <p:spPr>
          <a:xfrm>
            <a:off x="2572395" y="1710891"/>
            <a:ext cx="1217000" cy="646331"/>
          </a:xfrm>
          <a:prstGeom prst="rect">
            <a:avLst/>
          </a:prstGeom>
        </p:spPr>
        <p:txBody>
          <a:bodyPr wrap="none">
            <a:spAutoFit/>
          </a:bodyPr>
          <a:lstStyle/>
          <a:p>
            <a:r>
              <a:rPr lang="ru-RU" sz="3600" b="1" dirty="0"/>
              <a:t>1000</a:t>
            </a:r>
            <a:endParaRPr lang="ru-RU" sz="3600" b="1" dirty="0">
              <a:solidFill>
                <a:srgbClr val="FF0000"/>
              </a:solidFill>
            </a:endParaRPr>
          </a:p>
        </p:txBody>
      </p:sp>
      <p:sp>
        <p:nvSpPr>
          <p:cNvPr id="8" name="Прямоугольник 7"/>
          <p:cNvSpPr/>
          <p:nvPr/>
        </p:nvSpPr>
        <p:spPr>
          <a:xfrm>
            <a:off x="6580552" y="2083993"/>
            <a:ext cx="970137" cy="646331"/>
          </a:xfrm>
          <a:prstGeom prst="rect">
            <a:avLst/>
          </a:prstGeom>
        </p:spPr>
        <p:txBody>
          <a:bodyPr wrap="none">
            <a:spAutoFit/>
          </a:bodyPr>
          <a:lstStyle/>
          <a:p>
            <a:r>
              <a:rPr lang="ru-RU" sz="3600" b="1" dirty="0" smtClean="0">
                <a:solidFill>
                  <a:schemeClr val="bg1"/>
                </a:solidFill>
              </a:rPr>
              <a:t>2% </a:t>
            </a:r>
            <a:endParaRPr lang="ru-RU" sz="3600" b="1" dirty="0">
              <a:solidFill>
                <a:schemeClr val="bg1"/>
              </a:solidFill>
            </a:endParaRPr>
          </a:p>
        </p:txBody>
      </p:sp>
      <p:sp>
        <p:nvSpPr>
          <p:cNvPr id="9" name="Прямоугольник 8"/>
          <p:cNvSpPr/>
          <p:nvPr/>
        </p:nvSpPr>
        <p:spPr>
          <a:xfrm>
            <a:off x="2853561" y="2468402"/>
            <a:ext cx="764953" cy="646331"/>
          </a:xfrm>
          <a:prstGeom prst="rect">
            <a:avLst/>
          </a:prstGeom>
        </p:spPr>
        <p:txBody>
          <a:bodyPr wrap="none">
            <a:spAutoFit/>
          </a:bodyPr>
          <a:lstStyle/>
          <a:p>
            <a:r>
              <a:rPr lang="ru-RU" sz="3600" b="1" dirty="0" smtClean="0"/>
              <a:t>25</a:t>
            </a:r>
            <a:r>
              <a:rPr lang="ru-RU" b="1" dirty="0" smtClean="0">
                <a:solidFill>
                  <a:srgbClr val="FF0000"/>
                </a:solidFill>
              </a:rPr>
              <a:t> </a:t>
            </a:r>
            <a:endParaRPr lang="ru-RU" dirty="0"/>
          </a:p>
        </p:txBody>
      </p:sp>
      <p:sp>
        <p:nvSpPr>
          <p:cNvPr id="10" name="Прямоугольник 9"/>
          <p:cNvSpPr/>
          <p:nvPr/>
        </p:nvSpPr>
        <p:spPr>
          <a:xfrm>
            <a:off x="10096966" y="2877958"/>
            <a:ext cx="1875835" cy="646331"/>
          </a:xfrm>
          <a:prstGeom prst="rect">
            <a:avLst/>
          </a:prstGeom>
        </p:spPr>
        <p:txBody>
          <a:bodyPr wrap="none">
            <a:spAutoFit/>
          </a:bodyPr>
          <a:lstStyle/>
          <a:p>
            <a:r>
              <a:rPr lang="ru-RU" sz="3600" b="1" dirty="0" smtClean="0">
                <a:solidFill>
                  <a:schemeClr val="accent5">
                    <a:lumMod val="75000"/>
                  </a:schemeClr>
                </a:solidFill>
              </a:rPr>
              <a:t>10 см3 </a:t>
            </a:r>
            <a:endParaRPr lang="ru-RU" sz="3600" dirty="0">
              <a:solidFill>
                <a:schemeClr val="accent5">
                  <a:lumMod val="75000"/>
                </a:schemeClr>
              </a:solidFill>
            </a:endParaRPr>
          </a:p>
        </p:txBody>
      </p:sp>
      <p:sp>
        <p:nvSpPr>
          <p:cNvPr id="11" name="Прямоугольник 10"/>
          <p:cNvSpPr/>
          <p:nvPr/>
        </p:nvSpPr>
        <p:spPr>
          <a:xfrm>
            <a:off x="8262064" y="3252721"/>
            <a:ext cx="830677" cy="646331"/>
          </a:xfrm>
          <a:prstGeom prst="rect">
            <a:avLst/>
          </a:prstGeom>
        </p:spPr>
        <p:txBody>
          <a:bodyPr wrap="none">
            <a:spAutoFit/>
          </a:bodyPr>
          <a:lstStyle/>
          <a:p>
            <a:r>
              <a:rPr lang="ru-RU" sz="3600" b="1" dirty="0" smtClean="0">
                <a:solidFill>
                  <a:srgbClr val="00B0F0"/>
                </a:solidFill>
              </a:rPr>
              <a:t>55 </a:t>
            </a:r>
            <a:endParaRPr lang="ru-RU" sz="3600" dirty="0">
              <a:solidFill>
                <a:srgbClr val="00B0F0"/>
              </a:solidFill>
            </a:endParaRPr>
          </a:p>
        </p:txBody>
      </p:sp>
      <p:sp>
        <p:nvSpPr>
          <p:cNvPr id="12" name="Прямоугольник 11"/>
          <p:cNvSpPr/>
          <p:nvPr/>
        </p:nvSpPr>
        <p:spPr>
          <a:xfrm>
            <a:off x="4720055" y="3575887"/>
            <a:ext cx="442750" cy="646331"/>
          </a:xfrm>
          <a:prstGeom prst="rect">
            <a:avLst/>
          </a:prstGeom>
        </p:spPr>
        <p:txBody>
          <a:bodyPr wrap="none">
            <a:spAutoFit/>
          </a:bodyPr>
          <a:lstStyle/>
          <a:p>
            <a:r>
              <a:rPr lang="ru-RU" sz="3600" b="1" dirty="0" smtClean="0"/>
              <a:t>6</a:t>
            </a:r>
            <a:endParaRPr lang="ru-RU" sz="3600" dirty="0"/>
          </a:p>
        </p:txBody>
      </p:sp>
      <p:sp>
        <p:nvSpPr>
          <p:cNvPr id="13" name="Прямоугольник 12"/>
          <p:cNvSpPr/>
          <p:nvPr/>
        </p:nvSpPr>
        <p:spPr>
          <a:xfrm>
            <a:off x="6987408" y="3946704"/>
            <a:ext cx="830677" cy="646331"/>
          </a:xfrm>
          <a:prstGeom prst="rect">
            <a:avLst/>
          </a:prstGeom>
        </p:spPr>
        <p:txBody>
          <a:bodyPr wrap="none">
            <a:spAutoFit/>
          </a:bodyPr>
          <a:lstStyle/>
          <a:p>
            <a:r>
              <a:rPr lang="ru-RU" sz="3600" b="1" dirty="0" smtClean="0">
                <a:solidFill>
                  <a:srgbClr val="0070C0"/>
                </a:solidFill>
              </a:rPr>
              <a:t>10 </a:t>
            </a:r>
            <a:endParaRPr lang="ru-RU" sz="3600" b="1" dirty="0">
              <a:solidFill>
                <a:srgbClr val="0070C0"/>
              </a:solidFill>
            </a:endParaRPr>
          </a:p>
        </p:txBody>
      </p:sp>
      <p:sp>
        <p:nvSpPr>
          <p:cNvPr id="14" name="Прямоугольник 13"/>
          <p:cNvSpPr/>
          <p:nvPr/>
        </p:nvSpPr>
        <p:spPr>
          <a:xfrm>
            <a:off x="1539108" y="4392981"/>
            <a:ext cx="10896600" cy="523220"/>
          </a:xfrm>
          <a:prstGeom prst="rect">
            <a:avLst/>
          </a:prstGeom>
        </p:spPr>
        <p:txBody>
          <a:bodyPr wrap="square">
            <a:spAutoFit/>
          </a:bodyPr>
          <a:lstStyle/>
          <a:p>
            <a:r>
              <a:rPr lang="ru-RU" sz="2800" b="1" dirty="0" smtClean="0"/>
              <a:t>Часть </a:t>
            </a:r>
            <a:r>
              <a:rPr lang="ru-RU" sz="2800" b="1" dirty="0"/>
              <a:t>прямой, ограниченная с одной стороны точкой</a:t>
            </a:r>
            <a:r>
              <a:rPr lang="ru-RU" sz="2800" b="1" dirty="0" smtClean="0"/>
              <a:t>. </a:t>
            </a:r>
            <a:endParaRPr lang="ru-RU" sz="2800" b="1" dirty="0"/>
          </a:p>
        </p:txBody>
      </p:sp>
      <p:sp>
        <p:nvSpPr>
          <p:cNvPr id="15" name="Прямоугольник 14"/>
          <p:cNvSpPr/>
          <p:nvPr/>
        </p:nvSpPr>
        <p:spPr>
          <a:xfrm>
            <a:off x="1713279" y="4697786"/>
            <a:ext cx="10335722" cy="646331"/>
          </a:xfrm>
          <a:prstGeom prst="rect">
            <a:avLst/>
          </a:prstGeom>
        </p:spPr>
        <p:txBody>
          <a:bodyPr wrap="square">
            <a:spAutoFit/>
          </a:bodyPr>
          <a:lstStyle/>
          <a:p>
            <a:r>
              <a:rPr lang="ru-RU" sz="3600" b="1" dirty="0" smtClean="0">
                <a:solidFill>
                  <a:srgbClr val="002060"/>
                </a:solidFill>
              </a:rPr>
              <a:t>Надо </a:t>
            </a:r>
            <a:r>
              <a:rPr lang="ru-RU" sz="3600" b="1" dirty="0">
                <a:solidFill>
                  <a:srgbClr val="002060"/>
                </a:solidFill>
              </a:rPr>
              <a:t>к вычитаемому прибавить разность</a:t>
            </a:r>
            <a:r>
              <a:rPr lang="ru-RU" sz="3600" b="1" dirty="0" smtClean="0">
                <a:solidFill>
                  <a:srgbClr val="002060"/>
                </a:solidFill>
              </a:rPr>
              <a:t>. </a:t>
            </a:r>
            <a:endParaRPr lang="ru-RU" sz="3600" b="1" dirty="0">
              <a:solidFill>
                <a:srgbClr val="002060"/>
              </a:solidFill>
            </a:endParaRPr>
          </a:p>
        </p:txBody>
      </p:sp>
      <p:sp>
        <p:nvSpPr>
          <p:cNvPr id="16" name="Прямоугольник 15"/>
          <p:cNvSpPr/>
          <p:nvPr/>
        </p:nvSpPr>
        <p:spPr>
          <a:xfrm>
            <a:off x="2305334" y="5458252"/>
            <a:ext cx="1313180" cy="646331"/>
          </a:xfrm>
          <a:prstGeom prst="rect">
            <a:avLst/>
          </a:prstGeom>
        </p:spPr>
        <p:txBody>
          <a:bodyPr wrap="none">
            <a:spAutoFit/>
          </a:bodyPr>
          <a:lstStyle/>
          <a:p>
            <a:r>
              <a:rPr lang="ru-RU" sz="3600" b="1" dirty="0" smtClean="0">
                <a:solidFill>
                  <a:srgbClr val="FFFF00"/>
                </a:solidFill>
              </a:rPr>
              <a:t>8 км </a:t>
            </a:r>
            <a:endParaRPr lang="ru-RU" sz="3600" dirty="0">
              <a:solidFill>
                <a:srgbClr val="FFFF00"/>
              </a:solidFill>
            </a:endParaRPr>
          </a:p>
        </p:txBody>
      </p:sp>
      <p:sp>
        <p:nvSpPr>
          <p:cNvPr id="17" name="Прямоугольник 16"/>
          <p:cNvSpPr/>
          <p:nvPr/>
        </p:nvSpPr>
        <p:spPr>
          <a:xfrm>
            <a:off x="4866249" y="5884875"/>
            <a:ext cx="1645002" cy="646331"/>
          </a:xfrm>
          <a:prstGeom prst="rect">
            <a:avLst/>
          </a:prstGeom>
        </p:spPr>
        <p:txBody>
          <a:bodyPr wrap="none">
            <a:spAutoFit/>
          </a:bodyPr>
          <a:lstStyle/>
          <a:p>
            <a:r>
              <a:rPr lang="ru-RU" sz="3600" b="1" dirty="0" smtClean="0">
                <a:solidFill>
                  <a:schemeClr val="accent3">
                    <a:lumMod val="75000"/>
                  </a:schemeClr>
                </a:solidFill>
              </a:rPr>
              <a:t>0,06 м</a:t>
            </a:r>
            <a:r>
              <a:rPr lang="ru-RU" b="1" dirty="0" smtClean="0">
                <a:solidFill>
                  <a:srgbClr val="FF0000"/>
                </a:solidFill>
              </a:rPr>
              <a:t> </a:t>
            </a:r>
            <a:endParaRPr lang="ru-RU" dirty="0"/>
          </a:p>
        </p:txBody>
      </p:sp>
    </p:spTree>
    <p:extLst>
      <p:ext uri="{BB962C8B-B14F-4D97-AF65-F5344CB8AC3E}">
        <p14:creationId xmlns:p14="http://schemas.microsoft.com/office/powerpoint/2010/main" val="131246736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barn(inVertical)">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down)">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6" presetClass="entr" presetSubtype="16"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circle(in)">
                                      <p:cBhvr>
                                        <p:cTn id="39" dur="20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21" presetClass="entr" presetSubtype="1" fill="hold" grpId="0" nodeType="click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heel(1)">
                                      <p:cBhvr>
                                        <p:cTn id="44" dur="2000"/>
                                        <p:tgtEl>
                                          <p:spTgt spid="10"/>
                                        </p:tgtEl>
                                      </p:cBhvr>
                                    </p:animEffect>
                                  </p:childTnLst>
                                </p:cTn>
                              </p:par>
                            </p:childTnLst>
                          </p:cTn>
                        </p:par>
                      </p:childTnLst>
                    </p:cTn>
                  </p:par>
                  <p:par>
                    <p:cTn id="45" fill="hold">
                      <p:stCondLst>
                        <p:cond delay="indefinite"/>
                      </p:stCondLst>
                      <p:childTnLst>
                        <p:par>
                          <p:cTn id="46" fill="hold">
                            <p:stCondLst>
                              <p:cond delay="0"/>
                            </p:stCondLst>
                            <p:childTnLst>
                              <p:par>
                                <p:cTn id="47" presetID="14" presetClass="entr" presetSubtype="10"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randombar(horizontal)">
                                      <p:cBhvr>
                                        <p:cTn id="49" dur="500"/>
                                        <p:tgtEl>
                                          <p:spTgt spid="11"/>
                                        </p:tgtEl>
                                      </p:cBhvr>
                                    </p:animEffect>
                                  </p:childTnLst>
                                </p:cTn>
                              </p:par>
                            </p:childTnLst>
                          </p:cTn>
                        </p:par>
                      </p:childTnLst>
                    </p:cTn>
                  </p:par>
                  <p:par>
                    <p:cTn id="50" fill="hold">
                      <p:stCondLst>
                        <p:cond delay="indefinite"/>
                      </p:stCondLst>
                      <p:childTnLst>
                        <p:par>
                          <p:cTn id="51" fill="hold">
                            <p:stCondLst>
                              <p:cond delay="0"/>
                            </p:stCondLst>
                            <p:childTnLst>
                              <p:par>
                                <p:cTn id="52" presetID="31" presetClass="entr" presetSubtype="0" fill="hold" grpId="0" nodeType="click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p:cTn id="54" dur="1000" fill="hold"/>
                                        <p:tgtEl>
                                          <p:spTgt spid="12"/>
                                        </p:tgtEl>
                                        <p:attrNameLst>
                                          <p:attrName>ppt_w</p:attrName>
                                        </p:attrNameLst>
                                      </p:cBhvr>
                                      <p:tavLst>
                                        <p:tav tm="0">
                                          <p:val>
                                            <p:fltVal val="0"/>
                                          </p:val>
                                        </p:tav>
                                        <p:tav tm="100000">
                                          <p:val>
                                            <p:strVal val="#ppt_w"/>
                                          </p:val>
                                        </p:tav>
                                      </p:tavLst>
                                    </p:anim>
                                    <p:anim calcmode="lin" valueType="num">
                                      <p:cBhvr>
                                        <p:cTn id="55" dur="1000" fill="hold"/>
                                        <p:tgtEl>
                                          <p:spTgt spid="12"/>
                                        </p:tgtEl>
                                        <p:attrNameLst>
                                          <p:attrName>ppt_h</p:attrName>
                                        </p:attrNameLst>
                                      </p:cBhvr>
                                      <p:tavLst>
                                        <p:tav tm="0">
                                          <p:val>
                                            <p:fltVal val="0"/>
                                          </p:val>
                                        </p:tav>
                                        <p:tav tm="100000">
                                          <p:val>
                                            <p:strVal val="#ppt_h"/>
                                          </p:val>
                                        </p:tav>
                                      </p:tavLst>
                                    </p:anim>
                                    <p:anim calcmode="lin" valueType="num">
                                      <p:cBhvr>
                                        <p:cTn id="56" dur="1000" fill="hold"/>
                                        <p:tgtEl>
                                          <p:spTgt spid="12"/>
                                        </p:tgtEl>
                                        <p:attrNameLst>
                                          <p:attrName>style.rotation</p:attrName>
                                        </p:attrNameLst>
                                      </p:cBhvr>
                                      <p:tavLst>
                                        <p:tav tm="0">
                                          <p:val>
                                            <p:fltVal val="90"/>
                                          </p:val>
                                        </p:tav>
                                        <p:tav tm="100000">
                                          <p:val>
                                            <p:fltVal val="0"/>
                                          </p:val>
                                        </p:tav>
                                      </p:tavLst>
                                    </p:anim>
                                    <p:animEffect transition="in" filter="fade">
                                      <p:cBhvr>
                                        <p:cTn id="57" dur="1000"/>
                                        <p:tgtEl>
                                          <p:spTgt spid="12"/>
                                        </p:tgtEl>
                                      </p:cBhvr>
                                    </p:animEffect>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grpId="0" nodeType="click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p:cTn id="62" dur="500" fill="hold"/>
                                        <p:tgtEl>
                                          <p:spTgt spid="13"/>
                                        </p:tgtEl>
                                        <p:attrNameLst>
                                          <p:attrName>ppt_w</p:attrName>
                                        </p:attrNameLst>
                                      </p:cBhvr>
                                      <p:tavLst>
                                        <p:tav tm="0">
                                          <p:val>
                                            <p:fltVal val="0"/>
                                          </p:val>
                                        </p:tav>
                                        <p:tav tm="100000">
                                          <p:val>
                                            <p:strVal val="#ppt_w"/>
                                          </p:val>
                                        </p:tav>
                                      </p:tavLst>
                                    </p:anim>
                                    <p:anim calcmode="lin" valueType="num">
                                      <p:cBhvr>
                                        <p:cTn id="63" dur="500" fill="hold"/>
                                        <p:tgtEl>
                                          <p:spTgt spid="13"/>
                                        </p:tgtEl>
                                        <p:attrNameLst>
                                          <p:attrName>ppt_h</p:attrName>
                                        </p:attrNameLst>
                                      </p:cBhvr>
                                      <p:tavLst>
                                        <p:tav tm="0">
                                          <p:val>
                                            <p:fltVal val="0"/>
                                          </p:val>
                                        </p:tav>
                                        <p:tav tm="100000">
                                          <p:val>
                                            <p:strVal val="#ppt_h"/>
                                          </p:val>
                                        </p:tav>
                                      </p:tavLst>
                                    </p:anim>
                                    <p:animEffect transition="in" filter="fade">
                                      <p:cBhvr>
                                        <p:cTn id="64" dur="500"/>
                                        <p:tgtEl>
                                          <p:spTgt spid="13"/>
                                        </p:tgtEl>
                                      </p:cBhvr>
                                    </p:animEffect>
                                  </p:childTnLst>
                                </p:cTn>
                              </p:par>
                            </p:childTnLst>
                          </p:cTn>
                        </p:par>
                      </p:childTnLst>
                    </p:cTn>
                  </p:par>
                  <p:par>
                    <p:cTn id="65" fill="hold">
                      <p:stCondLst>
                        <p:cond delay="indefinite"/>
                      </p:stCondLst>
                      <p:childTnLst>
                        <p:par>
                          <p:cTn id="66" fill="hold">
                            <p:stCondLst>
                              <p:cond delay="0"/>
                            </p:stCondLst>
                            <p:childTnLst>
                              <p:par>
                                <p:cTn id="67" presetID="45" presetClass="entr" presetSubtype="0" fill="hold" grpId="0" nodeType="click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fade">
                                      <p:cBhvr>
                                        <p:cTn id="69" dur="2000"/>
                                        <p:tgtEl>
                                          <p:spTgt spid="14"/>
                                        </p:tgtEl>
                                      </p:cBhvr>
                                    </p:animEffect>
                                    <p:anim calcmode="lin" valueType="num">
                                      <p:cBhvr>
                                        <p:cTn id="70" dur="2000" fill="hold"/>
                                        <p:tgtEl>
                                          <p:spTgt spid="14"/>
                                        </p:tgtEl>
                                        <p:attrNameLst>
                                          <p:attrName>ppt_w</p:attrName>
                                        </p:attrNameLst>
                                      </p:cBhvr>
                                      <p:tavLst>
                                        <p:tav tm="0" fmla="#ppt_w*sin(2.5*pi*$)">
                                          <p:val>
                                            <p:fltVal val="0"/>
                                          </p:val>
                                        </p:tav>
                                        <p:tav tm="100000">
                                          <p:val>
                                            <p:fltVal val="1"/>
                                          </p:val>
                                        </p:tav>
                                      </p:tavLst>
                                    </p:anim>
                                    <p:anim calcmode="lin" valueType="num">
                                      <p:cBhvr>
                                        <p:cTn id="71" dur="2000" fill="hold"/>
                                        <p:tgtEl>
                                          <p:spTgt spid="14"/>
                                        </p:tgtEl>
                                        <p:attrNameLst>
                                          <p:attrName>ppt_h</p:attrName>
                                        </p:attrNameLst>
                                      </p:cBhvr>
                                      <p:tavLst>
                                        <p:tav tm="0">
                                          <p:val>
                                            <p:strVal val="#ppt_h"/>
                                          </p:val>
                                        </p:tav>
                                        <p:tav tm="100000">
                                          <p:val>
                                            <p:strVal val="#ppt_h"/>
                                          </p:val>
                                        </p:tav>
                                      </p:tavLst>
                                    </p:anim>
                                  </p:childTnLst>
                                </p:cTn>
                              </p:par>
                            </p:childTnLst>
                          </p:cTn>
                        </p:par>
                      </p:childTnLst>
                    </p:cTn>
                  </p:par>
                  <p:par>
                    <p:cTn id="72" fill="hold">
                      <p:stCondLst>
                        <p:cond delay="indefinite"/>
                      </p:stCondLst>
                      <p:childTnLst>
                        <p:par>
                          <p:cTn id="73" fill="hold">
                            <p:stCondLst>
                              <p:cond delay="0"/>
                            </p:stCondLst>
                            <p:childTnLst>
                              <p:par>
                                <p:cTn id="74" presetID="26" presetClass="entr" presetSubtype="0" fill="hold" grpId="0" nodeType="click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wipe(down)">
                                      <p:cBhvr>
                                        <p:cTn id="76" dur="580">
                                          <p:stCondLst>
                                            <p:cond delay="0"/>
                                          </p:stCondLst>
                                        </p:cTn>
                                        <p:tgtEl>
                                          <p:spTgt spid="15"/>
                                        </p:tgtEl>
                                      </p:cBhvr>
                                    </p:animEffect>
                                    <p:anim calcmode="lin" valueType="num">
                                      <p:cBhvr>
                                        <p:cTn id="77"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78"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79"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80"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81"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82" dur="26">
                                          <p:stCondLst>
                                            <p:cond delay="650"/>
                                          </p:stCondLst>
                                        </p:cTn>
                                        <p:tgtEl>
                                          <p:spTgt spid="15"/>
                                        </p:tgtEl>
                                      </p:cBhvr>
                                      <p:to x="100000" y="60000"/>
                                    </p:animScale>
                                    <p:animScale>
                                      <p:cBhvr>
                                        <p:cTn id="83" dur="166" decel="50000">
                                          <p:stCondLst>
                                            <p:cond delay="676"/>
                                          </p:stCondLst>
                                        </p:cTn>
                                        <p:tgtEl>
                                          <p:spTgt spid="15"/>
                                        </p:tgtEl>
                                      </p:cBhvr>
                                      <p:to x="100000" y="100000"/>
                                    </p:animScale>
                                    <p:animScale>
                                      <p:cBhvr>
                                        <p:cTn id="84" dur="26">
                                          <p:stCondLst>
                                            <p:cond delay="1312"/>
                                          </p:stCondLst>
                                        </p:cTn>
                                        <p:tgtEl>
                                          <p:spTgt spid="15"/>
                                        </p:tgtEl>
                                      </p:cBhvr>
                                      <p:to x="100000" y="80000"/>
                                    </p:animScale>
                                    <p:animScale>
                                      <p:cBhvr>
                                        <p:cTn id="85" dur="166" decel="50000">
                                          <p:stCondLst>
                                            <p:cond delay="1338"/>
                                          </p:stCondLst>
                                        </p:cTn>
                                        <p:tgtEl>
                                          <p:spTgt spid="15"/>
                                        </p:tgtEl>
                                      </p:cBhvr>
                                      <p:to x="100000" y="100000"/>
                                    </p:animScale>
                                    <p:animScale>
                                      <p:cBhvr>
                                        <p:cTn id="86" dur="26">
                                          <p:stCondLst>
                                            <p:cond delay="1642"/>
                                          </p:stCondLst>
                                        </p:cTn>
                                        <p:tgtEl>
                                          <p:spTgt spid="15"/>
                                        </p:tgtEl>
                                      </p:cBhvr>
                                      <p:to x="100000" y="90000"/>
                                    </p:animScale>
                                    <p:animScale>
                                      <p:cBhvr>
                                        <p:cTn id="87" dur="166" decel="50000">
                                          <p:stCondLst>
                                            <p:cond delay="1668"/>
                                          </p:stCondLst>
                                        </p:cTn>
                                        <p:tgtEl>
                                          <p:spTgt spid="15"/>
                                        </p:tgtEl>
                                      </p:cBhvr>
                                      <p:to x="100000" y="100000"/>
                                    </p:animScale>
                                    <p:animScale>
                                      <p:cBhvr>
                                        <p:cTn id="88" dur="26">
                                          <p:stCondLst>
                                            <p:cond delay="1808"/>
                                          </p:stCondLst>
                                        </p:cTn>
                                        <p:tgtEl>
                                          <p:spTgt spid="15"/>
                                        </p:tgtEl>
                                      </p:cBhvr>
                                      <p:to x="100000" y="95000"/>
                                    </p:animScale>
                                    <p:animScale>
                                      <p:cBhvr>
                                        <p:cTn id="89" dur="166" decel="50000">
                                          <p:stCondLst>
                                            <p:cond delay="1834"/>
                                          </p:stCondLst>
                                        </p:cTn>
                                        <p:tgtEl>
                                          <p:spTgt spid="15"/>
                                        </p:tgtEl>
                                      </p:cBhvr>
                                      <p:to x="100000" y="100000"/>
                                    </p:animScale>
                                  </p:childTnLst>
                                </p:cTn>
                              </p:par>
                            </p:childTnLst>
                          </p:cTn>
                        </p:par>
                      </p:childTnLst>
                    </p:cTn>
                  </p:par>
                  <p:par>
                    <p:cTn id="90" fill="hold">
                      <p:stCondLst>
                        <p:cond delay="indefinite"/>
                      </p:stCondLst>
                      <p:childTnLst>
                        <p:par>
                          <p:cTn id="91" fill="hold">
                            <p:stCondLst>
                              <p:cond delay="0"/>
                            </p:stCondLst>
                            <p:childTnLst>
                              <p:par>
                                <p:cTn id="92" presetID="42" presetClass="entr" presetSubtype="0" fill="hold" grpId="0" nodeType="clickEffect">
                                  <p:stCondLst>
                                    <p:cond delay="0"/>
                                  </p:stCondLst>
                                  <p:childTnLst>
                                    <p:set>
                                      <p:cBhvr>
                                        <p:cTn id="93" dur="1" fill="hold">
                                          <p:stCondLst>
                                            <p:cond delay="0"/>
                                          </p:stCondLst>
                                        </p:cTn>
                                        <p:tgtEl>
                                          <p:spTgt spid="16"/>
                                        </p:tgtEl>
                                        <p:attrNameLst>
                                          <p:attrName>style.visibility</p:attrName>
                                        </p:attrNameLst>
                                      </p:cBhvr>
                                      <p:to>
                                        <p:strVal val="visible"/>
                                      </p:to>
                                    </p:set>
                                    <p:animEffect transition="in" filter="fade">
                                      <p:cBhvr>
                                        <p:cTn id="94" dur="1000"/>
                                        <p:tgtEl>
                                          <p:spTgt spid="16"/>
                                        </p:tgtEl>
                                      </p:cBhvr>
                                    </p:animEffect>
                                    <p:anim calcmode="lin" valueType="num">
                                      <p:cBhvr>
                                        <p:cTn id="95" dur="1000" fill="hold"/>
                                        <p:tgtEl>
                                          <p:spTgt spid="16"/>
                                        </p:tgtEl>
                                        <p:attrNameLst>
                                          <p:attrName>ppt_x</p:attrName>
                                        </p:attrNameLst>
                                      </p:cBhvr>
                                      <p:tavLst>
                                        <p:tav tm="0">
                                          <p:val>
                                            <p:strVal val="#ppt_x"/>
                                          </p:val>
                                        </p:tav>
                                        <p:tav tm="100000">
                                          <p:val>
                                            <p:strVal val="#ppt_x"/>
                                          </p:val>
                                        </p:tav>
                                      </p:tavLst>
                                    </p:anim>
                                    <p:anim calcmode="lin" valueType="num">
                                      <p:cBhvr>
                                        <p:cTn id="9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42" presetClass="entr" presetSubtype="0" fill="hold" grpId="0" nodeType="clickEffect">
                                  <p:stCondLst>
                                    <p:cond delay="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0"/>
                                        <p:tgtEl>
                                          <p:spTgt spid="17"/>
                                        </p:tgtEl>
                                      </p:cBhvr>
                                    </p:animEffect>
                                    <p:anim calcmode="lin" valueType="num">
                                      <p:cBhvr>
                                        <p:cTn id="102" dur="1000" fill="hold"/>
                                        <p:tgtEl>
                                          <p:spTgt spid="17"/>
                                        </p:tgtEl>
                                        <p:attrNameLst>
                                          <p:attrName>ppt_x</p:attrName>
                                        </p:attrNameLst>
                                      </p:cBhvr>
                                      <p:tavLst>
                                        <p:tav tm="0">
                                          <p:val>
                                            <p:strVal val="#ppt_x"/>
                                          </p:val>
                                        </p:tav>
                                        <p:tav tm="100000">
                                          <p:val>
                                            <p:strVal val="#ppt_x"/>
                                          </p:val>
                                        </p:tav>
                                      </p:tavLst>
                                    </p:anim>
                                    <p:anim calcmode="lin" valueType="num">
                                      <p:cBhvr>
                                        <p:cTn id="10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P spid="14" grpId="0"/>
      <p:bldP spid="15"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12192000" cy="6555641"/>
          </a:xfrm>
          <a:prstGeom prst="rect">
            <a:avLst/>
          </a:prstGeom>
        </p:spPr>
        <p:txBody>
          <a:bodyPr wrap="square">
            <a:spAutoFit/>
          </a:bodyPr>
          <a:lstStyle/>
          <a:p>
            <a:pPr algn="ctr"/>
            <a:r>
              <a:rPr lang="ru-RU" sz="3000" b="1" dirty="0" smtClean="0">
                <a:solidFill>
                  <a:schemeClr val="bg1"/>
                </a:solidFill>
              </a:rPr>
              <a:t>2. </a:t>
            </a:r>
            <a:r>
              <a:rPr lang="ru-RU" sz="3000" b="1" dirty="0">
                <a:solidFill>
                  <a:schemeClr val="bg1"/>
                </a:solidFill>
              </a:rPr>
              <a:t>Гейм «3аморочки из бочки» (10 мин)</a:t>
            </a:r>
          </a:p>
          <a:p>
            <a:r>
              <a:rPr lang="ru-RU" sz="3000" b="1" dirty="0" smtClean="0">
                <a:solidFill>
                  <a:schemeClr val="bg1"/>
                </a:solidFill>
              </a:rPr>
              <a:t>Переходим </a:t>
            </a:r>
            <a:r>
              <a:rPr lang="ru-RU" sz="3000" b="1" dirty="0">
                <a:solidFill>
                  <a:schemeClr val="bg1"/>
                </a:solidFill>
              </a:rPr>
              <a:t>к следующему гейму. Вот в нем вам может помочь удача. В мешочке находятся 9 бочонков. Каждый из </a:t>
            </a:r>
            <a:r>
              <a:rPr lang="ru-RU" sz="3000" b="1" dirty="0" smtClean="0">
                <a:solidFill>
                  <a:schemeClr val="bg1"/>
                </a:solidFill>
              </a:rPr>
              <a:t> </a:t>
            </a:r>
            <a:r>
              <a:rPr lang="ru-RU" sz="3000" b="1" dirty="0">
                <a:solidFill>
                  <a:schemeClr val="bg1"/>
                </a:solidFill>
              </a:rPr>
              <a:t>номеров соответствует номеру задачи, которую вам нужно будет решить. Вытаскивать «заморочки» начинает команда, которая проигрывает. После прочтения задачи у команды есть 1 минута на совещание, после этого она дает ответ. Если ответили верно, то прибавляется 2 балла. Если же ответ неверный, то ответить могут соперники, но они за правильный ответ получают только 1 балл. Но наша игра - «Счастливый случай», поэтому в мешочке под </a:t>
            </a:r>
            <a:r>
              <a:rPr lang="en-US" sz="3000" b="1" dirty="0" smtClean="0">
                <a:solidFill>
                  <a:schemeClr val="bg1"/>
                </a:solidFill>
              </a:rPr>
              <a:t>N</a:t>
            </a:r>
            <a:r>
              <a:rPr lang="ru-RU" sz="3000" b="1" dirty="0" smtClean="0">
                <a:solidFill>
                  <a:schemeClr val="bg1"/>
                </a:solidFill>
              </a:rPr>
              <a:t>-ым </a:t>
            </a:r>
            <a:r>
              <a:rPr lang="ru-RU" sz="3000" b="1" dirty="0">
                <a:solidFill>
                  <a:schemeClr val="bg1"/>
                </a:solidFill>
              </a:rPr>
              <a:t>номером прячется 2 балла. То есть, если вы вытащите «заморочку» под </a:t>
            </a:r>
            <a:r>
              <a:rPr lang="en-US" sz="3000" b="1" dirty="0" smtClean="0">
                <a:solidFill>
                  <a:schemeClr val="bg1"/>
                </a:solidFill>
              </a:rPr>
              <a:t>N</a:t>
            </a:r>
            <a:r>
              <a:rPr lang="ru-RU" sz="3000" b="1" dirty="0" smtClean="0">
                <a:solidFill>
                  <a:schemeClr val="bg1"/>
                </a:solidFill>
              </a:rPr>
              <a:t>-</a:t>
            </a:r>
            <a:r>
              <a:rPr lang="ru-RU" sz="3000" b="1" dirty="0" err="1" smtClean="0">
                <a:solidFill>
                  <a:schemeClr val="bg1"/>
                </a:solidFill>
              </a:rPr>
              <a:t>ый</a:t>
            </a:r>
            <a:r>
              <a:rPr lang="ru-RU" sz="3000" b="1" dirty="0" smtClean="0">
                <a:solidFill>
                  <a:schemeClr val="bg1"/>
                </a:solidFill>
              </a:rPr>
              <a:t> номер, </a:t>
            </a:r>
            <a:r>
              <a:rPr lang="ru-RU" sz="3000" b="1" dirty="0">
                <a:solidFill>
                  <a:schemeClr val="bg1"/>
                </a:solidFill>
              </a:rPr>
              <a:t>то без решения задачи получаете 2 балла.</a:t>
            </a:r>
          </a:p>
        </p:txBody>
      </p:sp>
    </p:spTree>
    <p:extLst>
      <p:ext uri="{BB962C8B-B14F-4D97-AF65-F5344CB8AC3E}">
        <p14:creationId xmlns:p14="http://schemas.microsoft.com/office/powerpoint/2010/main" val="303567636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абличка 1">
            <a:hlinkClick r:id="rId2" action="ppaction://hlinksldjump"/>
          </p:cNvPr>
          <p:cNvSpPr/>
          <p:nvPr/>
        </p:nvSpPr>
        <p:spPr>
          <a:xfrm>
            <a:off x="1197430" y="800100"/>
            <a:ext cx="1349828" cy="1208315"/>
          </a:xfrm>
          <a:prstGeom prst="plaque">
            <a:avLst/>
          </a:prstGeom>
        </p:spPr>
        <p:style>
          <a:lnRef idx="2">
            <a:schemeClr val="dk1"/>
          </a:lnRef>
          <a:fillRef idx="1">
            <a:schemeClr val="lt1"/>
          </a:fillRef>
          <a:effectRef idx="0">
            <a:schemeClr val="dk1"/>
          </a:effectRef>
          <a:fontRef idx="minor">
            <a:schemeClr val="dk1"/>
          </a:fontRef>
        </p:style>
        <p:txBody>
          <a:bodyPr rtlCol="0" anchor="ctr"/>
          <a:lstStyle/>
          <a:p>
            <a:pPr algn="ctr"/>
            <a:r>
              <a:rPr lang="ru-RU" sz="4800" b="1" dirty="0" smtClean="0">
                <a:solidFill>
                  <a:srgbClr val="0070C0"/>
                </a:solidFill>
                <a:hlinkClick r:id="rId2" action="ppaction://hlinksldjump"/>
              </a:rPr>
              <a:t>1</a:t>
            </a:r>
            <a:endParaRPr lang="ru-RU" sz="4800" b="1" dirty="0">
              <a:solidFill>
                <a:srgbClr val="0070C0"/>
              </a:solidFill>
            </a:endParaRPr>
          </a:p>
        </p:txBody>
      </p:sp>
      <p:sp>
        <p:nvSpPr>
          <p:cNvPr id="3" name="Табличка 2">
            <a:hlinkClick r:id="rId3" action="ppaction://hlinksldjump"/>
          </p:cNvPr>
          <p:cNvSpPr/>
          <p:nvPr/>
        </p:nvSpPr>
        <p:spPr>
          <a:xfrm>
            <a:off x="4484915" y="838200"/>
            <a:ext cx="1349828" cy="1208315"/>
          </a:xfrm>
          <a:prstGeom prst="plaque">
            <a:avLst/>
          </a:prstGeom>
        </p:spPr>
        <p:style>
          <a:lnRef idx="2">
            <a:schemeClr val="dk1"/>
          </a:lnRef>
          <a:fillRef idx="1">
            <a:schemeClr val="lt1"/>
          </a:fillRef>
          <a:effectRef idx="0">
            <a:schemeClr val="dk1"/>
          </a:effectRef>
          <a:fontRef idx="minor">
            <a:schemeClr val="dk1"/>
          </a:fontRef>
        </p:style>
        <p:txBody>
          <a:bodyPr rtlCol="0" anchor="ctr"/>
          <a:lstStyle/>
          <a:p>
            <a:pPr algn="ctr"/>
            <a:r>
              <a:rPr lang="ru-RU" sz="4800" b="1" dirty="0" smtClean="0">
                <a:solidFill>
                  <a:srgbClr val="0070C0"/>
                </a:solidFill>
                <a:hlinkClick r:id="rId3" action="ppaction://hlinksldjump"/>
              </a:rPr>
              <a:t>2</a:t>
            </a:r>
            <a:endParaRPr lang="ru-RU" sz="4800" b="1" dirty="0">
              <a:solidFill>
                <a:srgbClr val="0070C0"/>
              </a:solidFill>
            </a:endParaRPr>
          </a:p>
        </p:txBody>
      </p:sp>
      <p:sp>
        <p:nvSpPr>
          <p:cNvPr id="4" name="Табличка 3">
            <a:hlinkClick r:id="rId4" action="ppaction://hlinksldjump"/>
          </p:cNvPr>
          <p:cNvSpPr/>
          <p:nvPr/>
        </p:nvSpPr>
        <p:spPr>
          <a:xfrm>
            <a:off x="7913918" y="800099"/>
            <a:ext cx="1349828" cy="1208315"/>
          </a:xfrm>
          <a:prstGeom prst="plaque">
            <a:avLst/>
          </a:prstGeom>
        </p:spPr>
        <p:style>
          <a:lnRef idx="2">
            <a:schemeClr val="dk1"/>
          </a:lnRef>
          <a:fillRef idx="1">
            <a:schemeClr val="lt1"/>
          </a:fillRef>
          <a:effectRef idx="0">
            <a:schemeClr val="dk1"/>
          </a:effectRef>
          <a:fontRef idx="minor">
            <a:schemeClr val="dk1"/>
          </a:fontRef>
        </p:style>
        <p:txBody>
          <a:bodyPr rtlCol="0" anchor="ctr"/>
          <a:lstStyle/>
          <a:p>
            <a:pPr algn="ctr"/>
            <a:r>
              <a:rPr lang="ru-RU" sz="5400" b="1" dirty="0" smtClean="0">
                <a:solidFill>
                  <a:srgbClr val="0070C0"/>
                </a:solidFill>
                <a:hlinkClick r:id="rId4" action="ppaction://hlinksldjump"/>
              </a:rPr>
              <a:t>3</a:t>
            </a:r>
            <a:endParaRPr lang="ru-RU" sz="5400" b="1" dirty="0">
              <a:solidFill>
                <a:srgbClr val="0070C0"/>
              </a:solidFill>
            </a:endParaRPr>
          </a:p>
        </p:txBody>
      </p:sp>
      <p:sp>
        <p:nvSpPr>
          <p:cNvPr id="5" name="Табличка 4">
            <a:hlinkClick r:id="rId5" action="ppaction://hlinksldjump"/>
          </p:cNvPr>
          <p:cNvSpPr/>
          <p:nvPr/>
        </p:nvSpPr>
        <p:spPr>
          <a:xfrm>
            <a:off x="1197430" y="2786742"/>
            <a:ext cx="1349828" cy="1208315"/>
          </a:xfrm>
          <a:prstGeom prst="plaque">
            <a:avLst/>
          </a:prstGeom>
        </p:spPr>
        <p:style>
          <a:lnRef idx="2">
            <a:schemeClr val="dk1"/>
          </a:lnRef>
          <a:fillRef idx="1">
            <a:schemeClr val="lt1"/>
          </a:fillRef>
          <a:effectRef idx="0">
            <a:schemeClr val="dk1"/>
          </a:effectRef>
          <a:fontRef idx="minor">
            <a:schemeClr val="dk1"/>
          </a:fontRef>
        </p:style>
        <p:txBody>
          <a:bodyPr rtlCol="0" anchor="ctr"/>
          <a:lstStyle/>
          <a:p>
            <a:pPr algn="ctr"/>
            <a:r>
              <a:rPr lang="ru-RU" sz="4800" b="1" dirty="0" smtClean="0">
                <a:solidFill>
                  <a:srgbClr val="0070C0"/>
                </a:solidFill>
                <a:hlinkClick r:id="rId5" action="ppaction://hlinksldjump"/>
              </a:rPr>
              <a:t>4</a:t>
            </a:r>
            <a:endParaRPr lang="ru-RU" sz="4800" b="1" dirty="0">
              <a:solidFill>
                <a:srgbClr val="0070C0"/>
              </a:solidFill>
            </a:endParaRPr>
          </a:p>
        </p:txBody>
      </p:sp>
      <p:sp>
        <p:nvSpPr>
          <p:cNvPr id="6" name="Табличка 5">
            <a:hlinkClick r:id="rId6" action="ppaction://hlinksldjump"/>
          </p:cNvPr>
          <p:cNvSpPr/>
          <p:nvPr/>
        </p:nvSpPr>
        <p:spPr>
          <a:xfrm>
            <a:off x="4484915" y="2786742"/>
            <a:ext cx="1349828" cy="1208315"/>
          </a:xfrm>
          <a:prstGeom prst="plaque">
            <a:avLst/>
          </a:prstGeom>
        </p:spPr>
        <p:style>
          <a:lnRef idx="2">
            <a:schemeClr val="dk1"/>
          </a:lnRef>
          <a:fillRef idx="1">
            <a:schemeClr val="lt1"/>
          </a:fillRef>
          <a:effectRef idx="0">
            <a:schemeClr val="dk1"/>
          </a:effectRef>
          <a:fontRef idx="minor">
            <a:schemeClr val="dk1"/>
          </a:fontRef>
        </p:style>
        <p:txBody>
          <a:bodyPr rtlCol="0" anchor="ctr"/>
          <a:lstStyle/>
          <a:p>
            <a:pPr algn="ctr"/>
            <a:r>
              <a:rPr lang="ru-RU" sz="5400" b="1" dirty="0" smtClean="0">
                <a:solidFill>
                  <a:srgbClr val="0070C0"/>
                </a:solidFill>
                <a:hlinkClick r:id="rId6" action="ppaction://hlinksldjump"/>
              </a:rPr>
              <a:t>5</a:t>
            </a:r>
            <a:endParaRPr lang="ru-RU" sz="5400" b="1" dirty="0">
              <a:solidFill>
                <a:srgbClr val="0070C0"/>
              </a:solidFill>
            </a:endParaRPr>
          </a:p>
        </p:txBody>
      </p:sp>
      <p:sp>
        <p:nvSpPr>
          <p:cNvPr id="7" name="Табличка 6">
            <a:hlinkClick r:id="rId7" action="ppaction://hlinksldjump"/>
          </p:cNvPr>
          <p:cNvSpPr/>
          <p:nvPr/>
        </p:nvSpPr>
        <p:spPr>
          <a:xfrm>
            <a:off x="7924802" y="2786742"/>
            <a:ext cx="1349828" cy="1208315"/>
          </a:xfrm>
          <a:prstGeom prst="plaque">
            <a:avLst/>
          </a:prstGeom>
        </p:spPr>
        <p:style>
          <a:lnRef idx="2">
            <a:schemeClr val="dk1"/>
          </a:lnRef>
          <a:fillRef idx="1">
            <a:schemeClr val="lt1"/>
          </a:fillRef>
          <a:effectRef idx="0">
            <a:schemeClr val="dk1"/>
          </a:effectRef>
          <a:fontRef idx="minor">
            <a:schemeClr val="dk1"/>
          </a:fontRef>
        </p:style>
        <p:txBody>
          <a:bodyPr rtlCol="0" anchor="ctr"/>
          <a:lstStyle/>
          <a:p>
            <a:pPr algn="ctr"/>
            <a:r>
              <a:rPr lang="ru-RU" sz="4800" b="1" dirty="0" smtClean="0">
                <a:solidFill>
                  <a:srgbClr val="0070C0"/>
                </a:solidFill>
                <a:hlinkClick r:id="rId7" action="ppaction://hlinksldjump"/>
              </a:rPr>
              <a:t>6</a:t>
            </a:r>
            <a:endParaRPr lang="ru-RU" sz="4800" b="1" dirty="0">
              <a:solidFill>
                <a:srgbClr val="0070C0"/>
              </a:solidFill>
            </a:endParaRPr>
          </a:p>
        </p:txBody>
      </p:sp>
      <p:sp>
        <p:nvSpPr>
          <p:cNvPr id="8" name="Табличка 7">
            <a:hlinkClick r:id="rId8" action="ppaction://hlinksldjump"/>
          </p:cNvPr>
          <p:cNvSpPr/>
          <p:nvPr/>
        </p:nvSpPr>
        <p:spPr>
          <a:xfrm>
            <a:off x="1197430" y="4735285"/>
            <a:ext cx="1349828" cy="1208315"/>
          </a:xfrm>
          <a:prstGeom prst="plaque">
            <a:avLst/>
          </a:prstGeom>
        </p:spPr>
        <p:style>
          <a:lnRef idx="2">
            <a:schemeClr val="dk1"/>
          </a:lnRef>
          <a:fillRef idx="1">
            <a:schemeClr val="lt1"/>
          </a:fillRef>
          <a:effectRef idx="0">
            <a:schemeClr val="dk1"/>
          </a:effectRef>
          <a:fontRef idx="minor">
            <a:schemeClr val="dk1"/>
          </a:fontRef>
        </p:style>
        <p:txBody>
          <a:bodyPr rtlCol="0" anchor="ctr"/>
          <a:lstStyle/>
          <a:p>
            <a:pPr algn="ctr"/>
            <a:r>
              <a:rPr lang="ru-RU" sz="5400" b="1" dirty="0" smtClean="0">
                <a:solidFill>
                  <a:srgbClr val="0070C0"/>
                </a:solidFill>
                <a:hlinkClick r:id="rId8" action="ppaction://hlinksldjump"/>
              </a:rPr>
              <a:t>7</a:t>
            </a:r>
            <a:endParaRPr lang="ru-RU" sz="5400" b="1" dirty="0">
              <a:solidFill>
                <a:srgbClr val="0070C0"/>
              </a:solidFill>
            </a:endParaRPr>
          </a:p>
        </p:txBody>
      </p:sp>
      <p:sp>
        <p:nvSpPr>
          <p:cNvPr id="9" name="Табличка 8">
            <a:hlinkClick r:id="rId9" action="ppaction://hlinksldjump"/>
          </p:cNvPr>
          <p:cNvSpPr/>
          <p:nvPr/>
        </p:nvSpPr>
        <p:spPr>
          <a:xfrm>
            <a:off x="4561116" y="4735284"/>
            <a:ext cx="1349828" cy="1208315"/>
          </a:xfrm>
          <a:prstGeom prst="plaque">
            <a:avLst/>
          </a:prstGeom>
        </p:spPr>
        <p:style>
          <a:lnRef idx="2">
            <a:schemeClr val="dk1"/>
          </a:lnRef>
          <a:fillRef idx="1">
            <a:schemeClr val="lt1"/>
          </a:fillRef>
          <a:effectRef idx="0">
            <a:schemeClr val="dk1"/>
          </a:effectRef>
          <a:fontRef idx="minor">
            <a:schemeClr val="dk1"/>
          </a:fontRef>
        </p:style>
        <p:txBody>
          <a:bodyPr rtlCol="0" anchor="ctr"/>
          <a:lstStyle/>
          <a:p>
            <a:pPr algn="ctr"/>
            <a:r>
              <a:rPr lang="ru-RU" sz="5400" b="1" dirty="0" smtClean="0">
                <a:solidFill>
                  <a:srgbClr val="0070C0"/>
                </a:solidFill>
                <a:hlinkClick r:id="rId9" action="ppaction://hlinksldjump"/>
              </a:rPr>
              <a:t>8</a:t>
            </a:r>
            <a:endParaRPr lang="ru-RU" sz="5400" b="1" dirty="0">
              <a:solidFill>
                <a:srgbClr val="0070C0"/>
              </a:solidFill>
            </a:endParaRPr>
          </a:p>
        </p:txBody>
      </p:sp>
      <p:sp>
        <p:nvSpPr>
          <p:cNvPr id="10" name="Табличка 9">
            <a:hlinkClick r:id="rId10" action="ppaction://hlinksldjump"/>
          </p:cNvPr>
          <p:cNvSpPr/>
          <p:nvPr/>
        </p:nvSpPr>
        <p:spPr>
          <a:xfrm>
            <a:off x="7913918" y="4735283"/>
            <a:ext cx="1349828" cy="1208315"/>
          </a:xfrm>
          <a:prstGeom prst="plaque">
            <a:avLst/>
          </a:prstGeom>
        </p:spPr>
        <p:style>
          <a:lnRef idx="2">
            <a:schemeClr val="dk1"/>
          </a:lnRef>
          <a:fillRef idx="1">
            <a:schemeClr val="lt1"/>
          </a:fillRef>
          <a:effectRef idx="0">
            <a:schemeClr val="dk1"/>
          </a:effectRef>
          <a:fontRef idx="minor">
            <a:schemeClr val="dk1"/>
          </a:fontRef>
        </p:style>
        <p:txBody>
          <a:bodyPr rtlCol="0" anchor="ctr"/>
          <a:lstStyle/>
          <a:p>
            <a:pPr algn="ctr"/>
            <a:r>
              <a:rPr lang="ru-RU" sz="6000" b="1" dirty="0" smtClean="0">
                <a:solidFill>
                  <a:srgbClr val="0070C0"/>
                </a:solidFill>
                <a:hlinkClick r:id="rId10" action="ppaction://hlinksldjump"/>
              </a:rPr>
              <a:t>9</a:t>
            </a:r>
            <a:endParaRPr lang="ru-RU" sz="6000" b="1" dirty="0">
              <a:solidFill>
                <a:srgbClr val="0070C0"/>
              </a:solidFill>
            </a:endParaRPr>
          </a:p>
        </p:txBody>
      </p:sp>
      <p:sp>
        <p:nvSpPr>
          <p:cNvPr id="11" name="Стрелка вниз 10">
            <a:hlinkClick r:id="rId11" action="ppaction://hlinksldjump"/>
          </p:cNvPr>
          <p:cNvSpPr/>
          <p:nvPr/>
        </p:nvSpPr>
        <p:spPr>
          <a:xfrm>
            <a:off x="9993085" y="1752600"/>
            <a:ext cx="1905000" cy="419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66347364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30629" y="286435"/>
            <a:ext cx="11811000" cy="5509200"/>
          </a:xfrm>
          <a:prstGeom prst="rect">
            <a:avLst/>
          </a:prstGeom>
        </p:spPr>
        <p:txBody>
          <a:bodyPr wrap="square">
            <a:spAutoFit/>
          </a:bodyPr>
          <a:lstStyle/>
          <a:p>
            <a:r>
              <a:rPr lang="ru-RU" sz="8800" b="1" dirty="0">
                <a:solidFill>
                  <a:schemeClr val="bg1"/>
                </a:solidFill>
              </a:rPr>
              <a:t>1.	Кирпич весит 2 кг и еще полкирпича. Сколько весит кирпич? </a:t>
            </a:r>
          </a:p>
        </p:txBody>
      </p:sp>
      <p:sp>
        <p:nvSpPr>
          <p:cNvPr id="3" name="Прямоугольник 2"/>
          <p:cNvSpPr/>
          <p:nvPr/>
        </p:nvSpPr>
        <p:spPr>
          <a:xfrm>
            <a:off x="4045400" y="1088963"/>
            <a:ext cx="5432898" cy="3154710"/>
          </a:xfrm>
          <a:prstGeom prst="rect">
            <a:avLst/>
          </a:prstGeom>
        </p:spPr>
        <p:txBody>
          <a:bodyPr wrap="none">
            <a:spAutoFit/>
          </a:bodyPr>
          <a:lstStyle/>
          <a:p>
            <a:r>
              <a:rPr lang="ru-RU" sz="19900" b="1" dirty="0" smtClean="0">
                <a:solidFill>
                  <a:srgbClr val="FF0000"/>
                </a:solidFill>
              </a:rPr>
              <a:t>3 кг </a:t>
            </a:r>
            <a:endParaRPr lang="ru-RU" sz="19900" b="1" dirty="0">
              <a:solidFill>
                <a:srgbClr val="FF0000"/>
              </a:solidFill>
            </a:endParaRPr>
          </a:p>
        </p:txBody>
      </p:sp>
      <p:sp>
        <p:nvSpPr>
          <p:cNvPr id="4" name="Штриховая стрелка вправо 3">
            <a:hlinkClick r:id="rId2" action="ppaction://hlinksldjump"/>
          </p:cNvPr>
          <p:cNvSpPr/>
          <p:nvPr/>
        </p:nvSpPr>
        <p:spPr>
          <a:xfrm>
            <a:off x="8577943" y="5236029"/>
            <a:ext cx="2296886" cy="1132114"/>
          </a:xfrm>
          <a:prstGeom prst="striped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428529019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theme/theme1.xml><?xml version="1.0" encoding="utf-8"?>
<a:theme xmlns:a="http://schemas.openxmlformats.org/drawingml/2006/main" name="Сектор">
  <a:themeElements>
    <a:clrScheme name="Slice">
      <a:dk1>
        <a:sysClr val="windowText" lastClr="000000"/>
      </a:dk1>
      <a:lt1>
        <a:sysClr val="window" lastClr="FFFFFF"/>
      </a:lt1>
      <a:dk2>
        <a:srgbClr val="537D0B"/>
      </a:dk2>
      <a:lt2>
        <a:srgbClr val="A9E257"/>
      </a:lt2>
      <a:accent1>
        <a:srgbClr val="38540A"/>
      </a:accent1>
      <a:accent2>
        <a:srgbClr val="31A274"/>
      </a:accent2>
      <a:accent3>
        <a:srgbClr val="236073"/>
      </a:accent3>
      <a:accent4>
        <a:srgbClr val="6C4D90"/>
      </a:accent4>
      <a:accent5>
        <a:srgbClr val="983C27"/>
      </a:accent5>
      <a:accent6>
        <a:srgbClr val="CD811F"/>
      </a:accent6>
      <a:hlink>
        <a:srgbClr val="293F06"/>
      </a:hlink>
      <a:folHlink>
        <a:srgbClr val="68883A"/>
      </a:folHlink>
    </a:clrScheme>
    <a:fontScheme name="Slice">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9759155-7935-4C61-A06C-C04380D1B16E}"/>
    </a:ext>
  </a:extLst>
</a:theme>
</file>

<file path=docProps/app.xml><?xml version="1.0" encoding="utf-8"?>
<Properties xmlns="http://schemas.openxmlformats.org/officeDocument/2006/extended-properties" xmlns:vt="http://schemas.openxmlformats.org/officeDocument/2006/docPropsVTypes">
  <Template>Slice</Template>
  <TotalTime>225</TotalTime>
  <Words>747</Words>
  <Application>Microsoft Office PowerPoint</Application>
  <PresentationFormat>Широкоэкранный</PresentationFormat>
  <Paragraphs>143</Paragraphs>
  <Slides>22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22</vt:i4>
      </vt:variant>
    </vt:vector>
  </HeadingPairs>
  <TitlesOfParts>
    <vt:vector size="26" baseType="lpstr">
      <vt:lpstr>Arial</vt:lpstr>
      <vt:lpstr>Century Gothic</vt:lpstr>
      <vt:lpstr>Wingdings 3</vt:lpstr>
      <vt:lpstr>Сектор</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МХА</dc:creator>
  <cp:lastModifiedBy>МХА</cp:lastModifiedBy>
  <cp:revision>19</cp:revision>
  <dcterms:created xsi:type="dcterms:W3CDTF">2014-02-26T15:38:08Z</dcterms:created>
  <dcterms:modified xsi:type="dcterms:W3CDTF">2014-02-26T19:23:34Z</dcterms:modified>
</cp:coreProperties>
</file>