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204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ped-sovet.ru/newspaper.aspx?newspaper=PedagogicheskoeTvorchestvo" TargetMode="External"/><Relationship Id="rId2" Type="http://schemas.openxmlformats.org/officeDocument/2006/relationships/hyperlink" Target="http://ped-sovet.ru/SearchRes.aspx?auth=375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19075"/>
            <a:ext cx="1176337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6600" b="1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Республика Дагестан</a:t>
            </a:r>
          </a:p>
          <a:p>
            <a:pPr lvl="0" algn="ctr"/>
            <a:r>
              <a:rPr lang="ru-RU" sz="6600" b="1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Цунтинский район сел. Мокок</a:t>
            </a:r>
          </a:p>
          <a:p>
            <a:pPr lvl="0" algn="ctr"/>
            <a:r>
              <a:rPr lang="ru-RU" sz="6600" b="1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МКОУ «Мококская СОШ им. Хайбулаева С. З.</a:t>
            </a:r>
          </a:p>
          <a:p>
            <a:pPr lvl="0" algn="ctr"/>
            <a:r>
              <a:rPr lang="ru-RU" sz="6600" b="1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Составил: Магомедов Халид Ахмедович</a:t>
            </a:r>
            <a:endParaRPr lang="ru-RU" sz="6600" b="1" dirty="0">
              <a:solidFill>
                <a:srgbClr val="FF0000"/>
              </a:solidFill>
              <a:latin typeface="Calibri" panose="020F0502020204030204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89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722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Это животное обитает на Севере. Его тело покрыто густой белой шерстью, а питается оно рыбой и тюленями.</a:t>
            </a:r>
            <a:endParaRPr lang="ru-RU" sz="44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морж;</a:t>
            </a:r>
            <a:endParaRPr lang="ru-RU" sz="72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белый медведь; </a:t>
            </a:r>
            <a:endParaRPr lang="ru-RU" sz="72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заяц.</a:t>
            </a:r>
            <a:endParaRPr lang="ru-RU" sz="7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Минус 2"/>
          <p:cNvSpPr/>
          <p:nvPr/>
        </p:nvSpPr>
        <p:spPr>
          <a:xfrm>
            <a:off x="1836036" y="5143806"/>
            <a:ext cx="9824853" cy="761390"/>
          </a:xfrm>
          <a:custGeom>
            <a:avLst/>
            <a:gdLst>
              <a:gd name="connsiteX0" fmla="*/ 1569336 w 11839575"/>
              <a:gd name="connsiteY0" fmla="*/ 200330 h 523875"/>
              <a:gd name="connsiteX1" fmla="*/ 10270239 w 11839575"/>
              <a:gd name="connsiteY1" fmla="*/ 200330 h 523875"/>
              <a:gd name="connsiteX2" fmla="*/ 10270239 w 11839575"/>
              <a:gd name="connsiteY2" fmla="*/ 323545 h 523875"/>
              <a:gd name="connsiteX3" fmla="*/ 1569336 w 11839575"/>
              <a:gd name="connsiteY3" fmla="*/ 323545 h 523875"/>
              <a:gd name="connsiteX4" fmla="*/ 1569336 w 11839575"/>
              <a:gd name="connsiteY4" fmla="*/ 200330 h 523875"/>
              <a:gd name="connsiteX0" fmla="*/ 0 w 9824853"/>
              <a:gd name="connsiteY0" fmla="*/ 0 h 761390"/>
              <a:gd name="connsiteX1" fmla="*/ 8700903 w 9824853"/>
              <a:gd name="connsiteY1" fmla="*/ 0 h 761390"/>
              <a:gd name="connsiteX2" fmla="*/ 9824853 w 9824853"/>
              <a:gd name="connsiteY2" fmla="*/ 761390 h 761390"/>
              <a:gd name="connsiteX3" fmla="*/ 0 w 9824853"/>
              <a:gd name="connsiteY3" fmla="*/ 123215 h 761390"/>
              <a:gd name="connsiteX4" fmla="*/ 0 w 9824853"/>
              <a:gd name="connsiteY4" fmla="*/ 0 h 761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4853" h="761390">
                <a:moveTo>
                  <a:pt x="0" y="0"/>
                </a:moveTo>
                <a:lnTo>
                  <a:pt x="8700903" y="0"/>
                </a:lnTo>
                <a:lnTo>
                  <a:pt x="9824853" y="761390"/>
                </a:lnTo>
                <a:lnTo>
                  <a:pt x="0" y="123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3892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4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Неприхотливое животное, круглый год пасется в тундре. Широкие копыта позволяют ему бегать по снегу и болотам, не проваливаясь. Питается травой и ягелем.</a:t>
            </a:r>
            <a:endParaRPr lang="ru-RU" sz="4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лось;</a:t>
            </a:r>
            <a:endParaRPr lang="ru-RU" sz="6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северный олень; </a:t>
            </a:r>
            <a:endParaRPr lang="ru-RU" sz="6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косуля.</a:t>
            </a:r>
            <a:endParaRPr lang="ru-RU" sz="66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Минус 2"/>
          <p:cNvSpPr/>
          <p:nvPr/>
        </p:nvSpPr>
        <p:spPr>
          <a:xfrm>
            <a:off x="1364021" y="5420883"/>
            <a:ext cx="8854358" cy="759684"/>
          </a:xfrm>
          <a:custGeom>
            <a:avLst/>
            <a:gdLst>
              <a:gd name="connsiteX0" fmla="*/ 1497371 w 11296650"/>
              <a:gd name="connsiteY0" fmla="*/ 305958 h 800100"/>
              <a:gd name="connsiteX1" fmla="*/ 9799279 w 11296650"/>
              <a:gd name="connsiteY1" fmla="*/ 305958 h 800100"/>
              <a:gd name="connsiteX2" fmla="*/ 9799279 w 11296650"/>
              <a:gd name="connsiteY2" fmla="*/ 494142 h 800100"/>
              <a:gd name="connsiteX3" fmla="*/ 1497371 w 11296650"/>
              <a:gd name="connsiteY3" fmla="*/ 494142 h 800100"/>
              <a:gd name="connsiteX4" fmla="*/ 1497371 w 11296650"/>
              <a:gd name="connsiteY4" fmla="*/ 305958 h 800100"/>
              <a:gd name="connsiteX0" fmla="*/ 552450 w 8854358"/>
              <a:gd name="connsiteY0" fmla="*/ 0 h 759684"/>
              <a:gd name="connsiteX1" fmla="*/ 8854358 w 8854358"/>
              <a:gd name="connsiteY1" fmla="*/ 0 h 759684"/>
              <a:gd name="connsiteX2" fmla="*/ 8854358 w 8854358"/>
              <a:gd name="connsiteY2" fmla="*/ 188184 h 759684"/>
              <a:gd name="connsiteX3" fmla="*/ 0 w 8854358"/>
              <a:gd name="connsiteY3" fmla="*/ 759684 h 759684"/>
              <a:gd name="connsiteX4" fmla="*/ 552450 w 8854358"/>
              <a:gd name="connsiteY4" fmla="*/ 0 h 759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4358" h="759684">
                <a:moveTo>
                  <a:pt x="552450" y="0"/>
                </a:moveTo>
                <a:lnTo>
                  <a:pt x="8854358" y="0"/>
                </a:lnTo>
                <a:lnTo>
                  <a:pt x="8854358" y="188184"/>
                </a:lnTo>
                <a:lnTo>
                  <a:pt x="0" y="759684"/>
                </a:lnTo>
                <a:lnTo>
                  <a:pt x="552450" y="0"/>
                </a:lnTo>
                <a:close/>
              </a:path>
            </a:pathLst>
          </a:cu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346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722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Это животное обитает в тихих лесных речках с высокими берегами. Питается ветками ивы, осины и березы.</a:t>
            </a:r>
            <a:endParaRPr lang="ru-RU" sz="4400" b="1" dirty="0">
              <a:solidFill>
                <a:schemeClr val="bg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бобер; </a:t>
            </a:r>
            <a:endParaRPr lang="ru-RU" sz="7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тюлень;</a:t>
            </a:r>
            <a:endParaRPr lang="ru-RU" sz="7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морж.</a:t>
            </a:r>
            <a:endParaRPr lang="ru-RU" sz="7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Минус 2"/>
          <p:cNvSpPr/>
          <p:nvPr/>
        </p:nvSpPr>
        <p:spPr>
          <a:xfrm>
            <a:off x="2986996" y="3824585"/>
            <a:ext cx="8151583" cy="580430"/>
          </a:xfrm>
          <a:custGeom>
            <a:avLst/>
            <a:gdLst>
              <a:gd name="connsiteX0" fmla="*/ 1081996 w 8162925"/>
              <a:gd name="connsiteY0" fmla="*/ 138410 h 361950"/>
              <a:gd name="connsiteX1" fmla="*/ 7080929 w 8162925"/>
              <a:gd name="connsiteY1" fmla="*/ 138410 h 361950"/>
              <a:gd name="connsiteX2" fmla="*/ 7080929 w 8162925"/>
              <a:gd name="connsiteY2" fmla="*/ 223540 h 361950"/>
              <a:gd name="connsiteX3" fmla="*/ 1081996 w 8162925"/>
              <a:gd name="connsiteY3" fmla="*/ 223540 h 361950"/>
              <a:gd name="connsiteX4" fmla="*/ 1081996 w 8162925"/>
              <a:gd name="connsiteY4" fmla="*/ 138410 h 361950"/>
              <a:gd name="connsiteX0" fmla="*/ 0 w 8151583"/>
              <a:gd name="connsiteY0" fmla="*/ 0 h 580430"/>
              <a:gd name="connsiteX1" fmla="*/ 5998933 w 8151583"/>
              <a:gd name="connsiteY1" fmla="*/ 0 h 580430"/>
              <a:gd name="connsiteX2" fmla="*/ 8151583 w 8151583"/>
              <a:gd name="connsiteY2" fmla="*/ 580430 h 580430"/>
              <a:gd name="connsiteX3" fmla="*/ 0 w 8151583"/>
              <a:gd name="connsiteY3" fmla="*/ 85130 h 580430"/>
              <a:gd name="connsiteX4" fmla="*/ 0 w 8151583"/>
              <a:gd name="connsiteY4" fmla="*/ 0 h 580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51583" h="580430">
                <a:moveTo>
                  <a:pt x="0" y="0"/>
                </a:moveTo>
                <a:lnTo>
                  <a:pt x="5998933" y="0"/>
                </a:lnTo>
                <a:lnTo>
                  <a:pt x="8151583" y="580430"/>
                </a:lnTo>
                <a:lnTo>
                  <a:pt x="0" y="8513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943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722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 Это животное обитает в глухих хвойных лесах Урала и Сибири. Высоко ценится из-за превосходного меха.</a:t>
            </a:r>
            <a:endParaRPr lang="ru-RU" sz="4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куница;</a:t>
            </a:r>
            <a:endParaRPr lang="ru-RU" sz="72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соболь; </a:t>
            </a:r>
            <a:endParaRPr lang="ru-RU" sz="72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лисица.</a:t>
            </a:r>
            <a:endParaRPr lang="ru-RU" sz="72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Минус 2"/>
          <p:cNvSpPr/>
          <p:nvPr/>
        </p:nvSpPr>
        <p:spPr>
          <a:xfrm>
            <a:off x="899086" y="5229240"/>
            <a:ext cx="8803151" cy="561945"/>
          </a:xfrm>
          <a:custGeom>
            <a:avLst/>
            <a:gdLst>
              <a:gd name="connsiteX0" fmla="*/ 1194362 w 9010650"/>
              <a:gd name="connsiteY0" fmla="*/ 123840 h 323850"/>
              <a:gd name="connsiteX1" fmla="*/ 7816288 w 9010650"/>
              <a:gd name="connsiteY1" fmla="*/ 123840 h 323850"/>
              <a:gd name="connsiteX2" fmla="*/ 7816288 w 9010650"/>
              <a:gd name="connsiteY2" fmla="*/ 200010 h 323850"/>
              <a:gd name="connsiteX3" fmla="*/ 1194362 w 9010650"/>
              <a:gd name="connsiteY3" fmla="*/ 200010 h 323850"/>
              <a:gd name="connsiteX4" fmla="*/ 1194362 w 9010650"/>
              <a:gd name="connsiteY4" fmla="*/ 123840 h 323850"/>
              <a:gd name="connsiteX0" fmla="*/ 2181225 w 8803151"/>
              <a:gd name="connsiteY0" fmla="*/ 0 h 561945"/>
              <a:gd name="connsiteX1" fmla="*/ 8803151 w 8803151"/>
              <a:gd name="connsiteY1" fmla="*/ 0 h 561945"/>
              <a:gd name="connsiteX2" fmla="*/ 8803151 w 8803151"/>
              <a:gd name="connsiteY2" fmla="*/ 76170 h 561945"/>
              <a:gd name="connsiteX3" fmla="*/ 0 w 8803151"/>
              <a:gd name="connsiteY3" fmla="*/ 561945 h 561945"/>
              <a:gd name="connsiteX4" fmla="*/ 2181225 w 8803151"/>
              <a:gd name="connsiteY4" fmla="*/ 0 h 561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3151" h="561945">
                <a:moveTo>
                  <a:pt x="2181225" y="0"/>
                </a:moveTo>
                <a:lnTo>
                  <a:pt x="8803151" y="0"/>
                </a:lnTo>
                <a:lnTo>
                  <a:pt x="8803151" y="76170"/>
                </a:lnTo>
                <a:lnTo>
                  <a:pt x="0" y="561945"/>
                </a:lnTo>
                <a:lnTo>
                  <a:pt x="2181225" y="0"/>
                </a:lnTo>
                <a:close/>
              </a:path>
            </a:pathLst>
          </a:cu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56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624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12. Назовите животное пустыни, которое круглый год питается скудными травами и может несколько дней обойтись без воды.</a:t>
            </a:r>
            <a:endParaRPr lang="ru-RU" sz="48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песец;</a:t>
            </a:r>
            <a:endParaRPr lang="ru-RU" sz="4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бегемот;</a:t>
            </a:r>
            <a:endParaRPr lang="ru-RU" sz="4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верблюд.</a:t>
            </a:r>
            <a:endParaRPr lang="ru-RU" sz="48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Минус 2"/>
          <p:cNvSpPr/>
          <p:nvPr/>
        </p:nvSpPr>
        <p:spPr>
          <a:xfrm>
            <a:off x="2440602" y="6470843"/>
            <a:ext cx="6453544" cy="276225"/>
          </a:xfrm>
          <a:custGeom>
            <a:avLst/>
            <a:gdLst>
              <a:gd name="connsiteX0" fmla="*/ 916603 w 6915150"/>
              <a:gd name="connsiteY0" fmla="*/ 50993 h 133350"/>
              <a:gd name="connsiteX1" fmla="*/ 5998547 w 6915150"/>
              <a:gd name="connsiteY1" fmla="*/ 50993 h 133350"/>
              <a:gd name="connsiteX2" fmla="*/ 5998547 w 6915150"/>
              <a:gd name="connsiteY2" fmla="*/ 82357 h 133350"/>
              <a:gd name="connsiteX3" fmla="*/ 916603 w 6915150"/>
              <a:gd name="connsiteY3" fmla="*/ 82357 h 133350"/>
              <a:gd name="connsiteX4" fmla="*/ 916603 w 6915150"/>
              <a:gd name="connsiteY4" fmla="*/ 50993 h 133350"/>
              <a:gd name="connsiteX0" fmla="*/ 0 w 6358294"/>
              <a:gd name="connsiteY0" fmla="*/ 276225 h 276225"/>
              <a:gd name="connsiteX1" fmla="*/ 6358294 w 6358294"/>
              <a:gd name="connsiteY1" fmla="*/ 0 h 276225"/>
              <a:gd name="connsiteX2" fmla="*/ 6358294 w 6358294"/>
              <a:gd name="connsiteY2" fmla="*/ 31364 h 276225"/>
              <a:gd name="connsiteX3" fmla="*/ 1276350 w 6358294"/>
              <a:gd name="connsiteY3" fmla="*/ 31364 h 276225"/>
              <a:gd name="connsiteX4" fmla="*/ 0 w 6358294"/>
              <a:gd name="connsiteY4" fmla="*/ 276225 h 276225"/>
              <a:gd name="connsiteX0" fmla="*/ 0 w 6453544"/>
              <a:gd name="connsiteY0" fmla="*/ 276225 h 276225"/>
              <a:gd name="connsiteX1" fmla="*/ 6358294 w 6453544"/>
              <a:gd name="connsiteY1" fmla="*/ 0 h 276225"/>
              <a:gd name="connsiteX2" fmla="*/ 6453544 w 6453544"/>
              <a:gd name="connsiteY2" fmla="*/ 250439 h 276225"/>
              <a:gd name="connsiteX3" fmla="*/ 1276350 w 6453544"/>
              <a:gd name="connsiteY3" fmla="*/ 31364 h 276225"/>
              <a:gd name="connsiteX4" fmla="*/ 0 w 6453544"/>
              <a:gd name="connsiteY4" fmla="*/ 276225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3544" h="276225">
                <a:moveTo>
                  <a:pt x="0" y="276225"/>
                </a:moveTo>
                <a:lnTo>
                  <a:pt x="6358294" y="0"/>
                </a:lnTo>
                <a:lnTo>
                  <a:pt x="6453544" y="250439"/>
                </a:lnTo>
                <a:lnTo>
                  <a:pt x="1276350" y="31364"/>
                </a:lnTo>
                <a:lnTo>
                  <a:pt x="0" y="276225"/>
                </a:ln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8965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7019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13. Это животное пустыни занесено в Красную книгу. Оно может пробежать до водопоя 50-60 километров.</a:t>
            </a:r>
            <a:endParaRPr lang="ru-RU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косуля;</a:t>
            </a:r>
            <a:endParaRPr lang="ru-RU" sz="72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антилопа джейран; </a:t>
            </a:r>
            <a:endParaRPr lang="ru-RU" sz="72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кулан.</a:t>
            </a:r>
            <a:endParaRPr lang="ru-RU" sz="7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Минус 2"/>
          <p:cNvSpPr/>
          <p:nvPr/>
        </p:nvSpPr>
        <p:spPr>
          <a:xfrm>
            <a:off x="406264" y="5404334"/>
            <a:ext cx="11160399" cy="621334"/>
          </a:xfrm>
          <a:custGeom>
            <a:avLst/>
            <a:gdLst>
              <a:gd name="connsiteX0" fmla="*/ 1634988 w 12334875"/>
              <a:gd name="connsiteY0" fmla="*/ 127483 h 333375"/>
              <a:gd name="connsiteX1" fmla="*/ 10699887 w 12334875"/>
              <a:gd name="connsiteY1" fmla="*/ 127483 h 333375"/>
              <a:gd name="connsiteX2" fmla="*/ 10699887 w 12334875"/>
              <a:gd name="connsiteY2" fmla="*/ 205892 h 333375"/>
              <a:gd name="connsiteX3" fmla="*/ 1634988 w 12334875"/>
              <a:gd name="connsiteY3" fmla="*/ 205892 h 333375"/>
              <a:gd name="connsiteX4" fmla="*/ 1634988 w 12334875"/>
              <a:gd name="connsiteY4" fmla="*/ 127483 h 333375"/>
              <a:gd name="connsiteX0" fmla="*/ 1314450 w 10379349"/>
              <a:gd name="connsiteY0" fmla="*/ 0 h 621334"/>
              <a:gd name="connsiteX1" fmla="*/ 10379349 w 10379349"/>
              <a:gd name="connsiteY1" fmla="*/ 0 h 621334"/>
              <a:gd name="connsiteX2" fmla="*/ 10379349 w 10379349"/>
              <a:gd name="connsiteY2" fmla="*/ 78409 h 621334"/>
              <a:gd name="connsiteX3" fmla="*/ 0 w 10379349"/>
              <a:gd name="connsiteY3" fmla="*/ 621334 h 621334"/>
              <a:gd name="connsiteX4" fmla="*/ 1314450 w 10379349"/>
              <a:gd name="connsiteY4" fmla="*/ 0 h 621334"/>
              <a:gd name="connsiteX0" fmla="*/ 1314450 w 10426974"/>
              <a:gd name="connsiteY0" fmla="*/ 0 h 621334"/>
              <a:gd name="connsiteX1" fmla="*/ 10379349 w 10426974"/>
              <a:gd name="connsiteY1" fmla="*/ 0 h 621334"/>
              <a:gd name="connsiteX2" fmla="*/ 10426974 w 10426974"/>
              <a:gd name="connsiteY2" fmla="*/ 68884 h 621334"/>
              <a:gd name="connsiteX3" fmla="*/ 0 w 10426974"/>
              <a:gd name="connsiteY3" fmla="*/ 621334 h 621334"/>
              <a:gd name="connsiteX4" fmla="*/ 1314450 w 10426974"/>
              <a:gd name="connsiteY4" fmla="*/ 0 h 621334"/>
              <a:gd name="connsiteX0" fmla="*/ 1314450 w 10426974"/>
              <a:gd name="connsiteY0" fmla="*/ 0 h 621334"/>
              <a:gd name="connsiteX1" fmla="*/ 10379349 w 10426974"/>
              <a:gd name="connsiteY1" fmla="*/ 0 h 621334"/>
              <a:gd name="connsiteX2" fmla="*/ 10426974 w 10426974"/>
              <a:gd name="connsiteY2" fmla="*/ 68884 h 621334"/>
              <a:gd name="connsiteX3" fmla="*/ 0 w 10426974"/>
              <a:gd name="connsiteY3" fmla="*/ 621334 h 621334"/>
              <a:gd name="connsiteX4" fmla="*/ 1314450 w 10426974"/>
              <a:gd name="connsiteY4" fmla="*/ 0 h 621334"/>
              <a:gd name="connsiteX0" fmla="*/ 1314450 w 11160399"/>
              <a:gd name="connsiteY0" fmla="*/ 0 h 621334"/>
              <a:gd name="connsiteX1" fmla="*/ 10379349 w 11160399"/>
              <a:gd name="connsiteY1" fmla="*/ 0 h 621334"/>
              <a:gd name="connsiteX2" fmla="*/ 11160399 w 11160399"/>
              <a:gd name="connsiteY2" fmla="*/ 68884 h 621334"/>
              <a:gd name="connsiteX3" fmla="*/ 0 w 11160399"/>
              <a:gd name="connsiteY3" fmla="*/ 621334 h 621334"/>
              <a:gd name="connsiteX4" fmla="*/ 1314450 w 11160399"/>
              <a:gd name="connsiteY4" fmla="*/ 0 h 621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0399" h="621334">
                <a:moveTo>
                  <a:pt x="1314450" y="0"/>
                </a:moveTo>
                <a:lnTo>
                  <a:pt x="10379349" y="0"/>
                </a:lnTo>
                <a:lnTo>
                  <a:pt x="11160399" y="68884"/>
                </a:lnTo>
                <a:lnTo>
                  <a:pt x="0" y="621334"/>
                </a:lnTo>
                <a:lnTo>
                  <a:pt x="1314450" y="0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857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76200"/>
            <a:ext cx="12192000" cy="6821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14. Родина этого животного — Индия и Индокитай. Оно живет в болотистых низменностях, в долинах рек, вблизи озер, на взморье — там где жарко и влажно.</a:t>
            </a:r>
            <a:endParaRPr lang="ru-RU" sz="4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буйвол; </a:t>
            </a:r>
            <a:endParaRPr lang="ru-RU" sz="60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северный олень;</a:t>
            </a:r>
            <a:endParaRPr lang="ru-RU" sz="60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лягушка.</a:t>
            </a:r>
            <a:endParaRPr lang="ru-RU" sz="60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Минус 2"/>
          <p:cNvSpPr/>
          <p:nvPr/>
        </p:nvSpPr>
        <p:spPr>
          <a:xfrm>
            <a:off x="988934" y="4110288"/>
            <a:ext cx="9214005" cy="447675"/>
          </a:xfrm>
          <a:custGeom>
            <a:avLst/>
            <a:gdLst>
              <a:gd name="connsiteX0" fmla="*/ 1141335 w 8610600"/>
              <a:gd name="connsiteY0" fmla="*/ 233111 h 609600"/>
              <a:gd name="connsiteX1" fmla="*/ 7469265 w 8610600"/>
              <a:gd name="connsiteY1" fmla="*/ 233111 h 609600"/>
              <a:gd name="connsiteX2" fmla="*/ 7469265 w 8610600"/>
              <a:gd name="connsiteY2" fmla="*/ 376489 h 609600"/>
              <a:gd name="connsiteX3" fmla="*/ 1141335 w 8610600"/>
              <a:gd name="connsiteY3" fmla="*/ 376489 h 609600"/>
              <a:gd name="connsiteX4" fmla="*/ 1141335 w 8610600"/>
              <a:gd name="connsiteY4" fmla="*/ 233111 h 609600"/>
              <a:gd name="connsiteX0" fmla="*/ 0 w 8423430"/>
              <a:gd name="connsiteY0" fmla="*/ 0 h 362453"/>
              <a:gd name="connsiteX1" fmla="*/ 8423430 w 8423430"/>
              <a:gd name="connsiteY1" fmla="*/ 219075 h 362453"/>
              <a:gd name="connsiteX2" fmla="*/ 8423430 w 8423430"/>
              <a:gd name="connsiteY2" fmla="*/ 362453 h 362453"/>
              <a:gd name="connsiteX3" fmla="*/ 2095500 w 8423430"/>
              <a:gd name="connsiteY3" fmla="*/ 362453 h 362453"/>
              <a:gd name="connsiteX4" fmla="*/ 0 w 8423430"/>
              <a:gd name="connsiteY4" fmla="*/ 0 h 362453"/>
              <a:gd name="connsiteX0" fmla="*/ 0 w 9214005"/>
              <a:gd name="connsiteY0" fmla="*/ 85222 h 447675"/>
              <a:gd name="connsiteX1" fmla="*/ 8423430 w 9214005"/>
              <a:gd name="connsiteY1" fmla="*/ 304297 h 447675"/>
              <a:gd name="connsiteX2" fmla="*/ 9214005 w 9214005"/>
              <a:gd name="connsiteY2" fmla="*/ 0 h 447675"/>
              <a:gd name="connsiteX3" fmla="*/ 2095500 w 9214005"/>
              <a:gd name="connsiteY3" fmla="*/ 447675 h 447675"/>
              <a:gd name="connsiteX4" fmla="*/ 0 w 9214005"/>
              <a:gd name="connsiteY4" fmla="*/ 85222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4005" h="447675">
                <a:moveTo>
                  <a:pt x="0" y="85222"/>
                </a:moveTo>
                <a:lnTo>
                  <a:pt x="8423430" y="304297"/>
                </a:lnTo>
                <a:lnTo>
                  <a:pt x="9214005" y="0"/>
                </a:lnTo>
                <a:lnTo>
                  <a:pt x="2095500" y="447675"/>
                </a:lnTo>
                <a:lnTo>
                  <a:pt x="0" y="85222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5352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21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15. Самое крупное животное суши. Живет в вечнозеленых влажных тропических лесах Африки и Азии. Питается листьями, травой, молодым бамбуком.</a:t>
            </a:r>
            <a:endParaRPr lang="ru-RU" sz="44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варан;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черепаха;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слон. 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Минус 2"/>
          <p:cNvSpPr/>
          <p:nvPr/>
        </p:nvSpPr>
        <p:spPr>
          <a:xfrm>
            <a:off x="1828382" y="6314416"/>
            <a:ext cx="7754186" cy="422322"/>
          </a:xfrm>
          <a:custGeom>
            <a:avLst/>
            <a:gdLst>
              <a:gd name="connsiteX0" fmla="*/ 1037807 w 7829550"/>
              <a:gd name="connsiteY0" fmla="*/ 113641 h 297179"/>
              <a:gd name="connsiteX1" fmla="*/ 6791743 w 7829550"/>
              <a:gd name="connsiteY1" fmla="*/ 113641 h 297179"/>
              <a:gd name="connsiteX2" fmla="*/ 6791743 w 7829550"/>
              <a:gd name="connsiteY2" fmla="*/ 183538 h 297179"/>
              <a:gd name="connsiteX3" fmla="*/ 1037807 w 7829550"/>
              <a:gd name="connsiteY3" fmla="*/ 183538 h 297179"/>
              <a:gd name="connsiteX4" fmla="*/ 1037807 w 7829550"/>
              <a:gd name="connsiteY4" fmla="*/ 113641 h 297179"/>
              <a:gd name="connsiteX0" fmla="*/ 0 w 7335086"/>
              <a:gd name="connsiteY0" fmla="*/ 0 h 422322"/>
              <a:gd name="connsiteX1" fmla="*/ 7335086 w 7335086"/>
              <a:gd name="connsiteY1" fmla="*/ 352425 h 422322"/>
              <a:gd name="connsiteX2" fmla="*/ 7335086 w 7335086"/>
              <a:gd name="connsiteY2" fmla="*/ 422322 h 422322"/>
              <a:gd name="connsiteX3" fmla="*/ 1581150 w 7335086"/>
              <a:gd name="connsiteY3" fmla="*/ 422322 h 422322"/>
              <a:gd name="connsiteX4" fmla="*/ 0 w 7335086"/>
              <a:gd name="connsiteY4" fmla="*/ 0 h 422322"/>
              <a:gd name="connsiteX0" fmla="*/ 0 w 7754186"/>
              <a:gd name="connsiteY0" fmla="*/ 0 h 422322"/>
              <a:gd name="connsiteX1" fmla="*/ 7335086 w 7754186"/>
              <a:gd name="connsiteY1" fmla="*/ 352425 h 422322"/>
              <a:gd name="connsiteX2" fmla="*/ 7754186 w 7754186"/>
              <a:gd name="connsiteY2" fmla="*/ 41322 h 422322"/>
              <a:gd name="connsiteX3" fmla="*/ 1581150 w 7754186"/>
              <a:gd name="connsiteY3" fmla="*/ 422322 h 422322"/>
              <a:gd name="connsiteX4" fmla="*/ 0 w 7754186"/>
              <a:gd name="connsiteY4" fmla="*/ 0 h 422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4186" h="422322">
                <a:moveTo>
                  <a:pt x="0" y="0"/>
                </a:moveTo>
                <a:lnTo>
                  <a:pt x="7335086" y="352425"/>
                </a:lnTo>
                <a:lnTo>
                  <a:pt x="7754186" y="41322"/>
                </a:lnTo>
                <a:lnTo>
                  <a:pt x="1581150" y="4223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8023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5998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5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Литература :</a:t>
            </a:r>
            <a:endParaRPr lang="ru-RU" sz="5400" u="sng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Татарстан</a:t>
            </a:r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Лукина Н. В., п. Ким, 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Издание: 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Газета "Педагогическое творчество"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Год: 2007 № 3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096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9100" y="323850"/>
            <a:ext cx="1155382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1500" b="1" spc="-150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/>
                <a:cs typeface="Arabic Typesetting" panose="03020402040406030203" pitchFamily="66" charset="-78"/>
              </a:rPr>
              <a:t>Викторина</a:t>
            </a:r>
          </a:p>
          <a:p>
            <a:pPr lvl="0" algn="ctr"/>
            <a:r>
              <a:rPr lang="ru-RU" sz="16600" b="1" spc="-150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/>
                <a:cs typeface="Arabic Typesetting" panose="03020402040406030203" pitchFamily="66" charset="-78"/>
              </a:rPr>
              <a:t>О</a:t>
            </a:r>
          </a:p>
          <a:p>
            <a:pPr lvl="0" algn="ctr"/>
            <a:r>
              <a:rPr lang="ru-RU" sz="11500" b="1" spc="-150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/>
                <a:cs typeface="Arabic Typesetting" panose="03020402040406030203" pitchFamily="66" charset="-78"/>
              </a:rPr>
              <a:t>Животных </a:t>
            </a:r>
          </a:p>
        </p:txBody>
      </p:sp>
    </p:spTree>
    <p:extLst>
      <p:ext uri="{BB962C8B-B14F-4D97-AF65-F5344CB8AC3E}">
        <p14:creationId xmlns:p14="http://schemas.microsoft.com/office/powerpoint/2010/main" val="220981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" y="228600"/>
            <a:ext cx="11934825" cy="6624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Назовите насекомое: «Я работаю в артели у корней лохматой ели. По буграм тащу бревно, больше плотника оно».</a:t>
            </a:r>
            <a:endParaRPr lang="ru-RU" sz="4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майский жук;</a:t>
            </a:r>
            <a:endParaRPr lang="ru-RU" sz="4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муравей;</a:t>
            </a:r>
            <a:endParaRPr lang="ru-RU" sz="4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гусеница.</a:t>
            </a:r>
            <a:endParaRPr lang="ru-RU" sz="4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Минус 10"/>
          <p:cNvSpPr/>
          <p:nvPr/>
        </p:nvSpPr>
        <p:spPr>
          <a:xfrm>
            <a:off x="2924175" y="5486400"/>
            <a:ext cx="6734175" cy="7429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0235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700" y="111006"/>
            <a:ext cx="11763375" cy="652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Какие животные живут в земле, питаются насекомыми-вредителями, но, проделывая ходы в почве, повреждают корни растений?</a:t>
            </a:r>
            <a:endParaRPr lang="ru-RU" sz="4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суслики;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кроты; 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кабаны.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Минус 2"/>
          <p:cNvSpPr/>
          <p:nvPr/>
        </p:nvSpPr>
        <p:spPr>
          <a:xfrm>
            <a:off x="3974240" y="5444674"/>
            <a:ext cx="4976945" cy="235854"/>
          </a:xfrm>
          <a:custGeom>
            <a:avLst/>
            <a:gdLst>
              <a:gd name="connsiteX0" fmla="*/ 897665 w 6772275"/>
              <a:gd name="connsiteY0" fmla="*/ 120198 h 314325"/>
              <a:gd name="connsiteX1" fmla="*/ 5874610 w 6772275"/>
              <a:gd name="connsiteY1" fmla="*/ 120198 h 314325"/>
              <a:gd name="connsiteX2" fmla="*/ 5874610 w 6772275"/>
              <a:gd name="connsiteY2" fmla="*/ 194127 h 314325"/>
              <a:gd name="connsiteX3" fmla="*/ 897665 w 6772275"/>
              <a:gd name="connsiteY3" fmla="*/ 194127 h 314325"/>
              <a:gd name="connsiteX4" fmla="*/ 897665 w 6772275"/>
              <a:gd name="connsiteY4" fmla="*/ 120198 h 314325"/>
              <a:gd name="connsiteX0" fmla="*/ 0 w 4976945"/>
              <a:gd name="connsiteY0" fmla="*/ 0 h 331104"/>
              <a:gd name="connsiteX1" fmla="*/ 4976945 w 4976945"/>
              <a:gd name="connsiteY1" fmla="*/ 0 h 331104"/>
              <a:gd name="connsiteX2" fmla="*/ 4948370 w 4976945"/>
              <a:gd name="connsiteY2" fmla="*/ 331104 h 331104"/>
              <a:gd name="connsiteX3" fmla="*/ 0 w 4976945"/>
              <a:gd name="connsiteY3" fmla="*/ 73929 h 331104"/>
              <a:gd name="connsiteX4" fmla="*/ 0 w 4976945"/>
              <a:gd name="connsiteY4" fmla="*/ 0 h 331104"/>
              <a:gd name="connsiteX0" fmla="*/ 0 w 4976945"/>
              <a:gd name="connsiteY0" fmla="*/ 0 h 235854"/>
              <a:gd name="connsiteX1" fmla="*/ 4976945 w 4976945"/>
              <a:gd name="connsiteY1" fmla="*/ 0 h 235854"/>
              <a:gd name="connsiteX2" fmla="*/ 4948370 w 4976945"/>
              <a:gd name="connsiteY2" fmla="*/ 235854 h 235854"/>
              <a:gd name="connsiteX3" fmla="*/ 0 w 4976945"/>
              <a:gd name="connsiteY3" fmla="*/ 73929 h 235854"/>
              <a:gd name="connsiteX4" fmla="*/ 0 w 4976945"/>
              <a:gd name="connsiteY4" fmla="*/ 0 h 23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6945" h="235854">
                <a:moveTo>
                  <a:pt x="0" y="0"/>
                </a:moveTo>
                <a:lnTo>
                  <a:pt x="4976945" y="0"/>
                </a:lnTo>
                <a:lnTo>
                  <a:pt x="4948370" y="235854"/>
                </a:lnTo>
                <a:lnTo>
                  <a:pt x="0" y="739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7287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250" y="175736"/>
            <a:ext cx="1203007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</a:rPr>
              <a:t>3. Какие животные могут забегать в сады и обгрызать кору фруктовых деревьев?</a:t>
            </a:r>
          </a:p>
          <a:p>
            <a:pPr algn="ctr"/>
            <a:r>
              <a:rPr lang="ru-RU" sz="72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— зайцы;</a:t>
            </a:r>
          </a:p>
          <a:p>
            <a:pPr algn="ctr"/>
            <a:r>
              <a:rPr lang="ru-RU" sz="72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— собаки;</a:t>
            </a:r>
          </a:p>
          <a:p>
            <a:pPr algn="ctr"/>
            <a:r>
              <a:rPr lang="ru-RU" sz="72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— кошки.</a:t>
            </a:r>
          </a:p>
        </p:txBody>
      </p:sp>
      <p:sp>
        <p:nvSpPr>
          <p:cNvPr id="3" name="Минус 2"/>
          <p:cNvSpPr/>
          <p:nvPr/>
        </p:nvSpPr>
        <p:spPr>
          <a:xfrm>
            <a:off x="3662328" y="3992118"/>
            <a:ext cx="5124519" cy="350139"/>
          </a:xfrm>
          <a:custGeom>
            <a:avLst/>
            <a:gdLst>
              <a:gd name="connsiteX0" fmla="*/ 919128 w 6934200"/>
              <a:gd name="connsiteY0" fmla="*/ 182118 h 476250"/>
              <a:gd name="connsiteX1" fmla="*/ 6015072 w 6934200"/>
              <a:gd name="connsiteY1" fmla="*/ 182118 h 476250"/>
              <a:gd name="connsiteX2" fmla="*/ 6015072 w 6934200"/>
              <a:gd name="connsiteY2" fmla="*/ 294132 h 476250"/>
              <a:gd name="connsiteX3" fmla="*/ 919128 w 6934200"/>
              <a:gd name="connsiteY3" fmla="*/ 294132 h 476250"/>
              <a:gd name="connsiteX4" fmla="*/ 919128 w 6934200"/>
              <a:gd name="connsiteY4" fmla="*/ 182118 h 476250"/>
              <a:gd name="connsiteX0" fmla="*/ 28575 w 5124519"/>
              <a:gd name="connsiteY0" fmla="*/ 0 h 350139"/>
              <a:gd name="connsiteX1" fmla="*/ 5124519 w 5124519"/>
              <a:gd name="connsiteY1" fmla="*/ 0 h 350139"/>
              <a:gd name="connsiteX2" fmla="*/ 5124519 w 5124519"/>
              <a:gd name="connsiteY2" fmla="*/ 112014 h 350139"/>
              <a:gd name="connsiteX3" fmla="*/ 0 w 5124519"/>
              <a:gd name="connsiteY3" fmla="*/ 350139 h 350139"/>
              <a:gd name="connsiteX4" fmla="*/ 28575 w 5124519"/>
              <a:gd name="connsiteY4" fmla="*/ 0 h 350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519" h="350139">
                <a:moveTo>
                  <a:pt x="28575" y="0"/>
                </a:moveTo>
                <a:lnTo>
                  <a:pt x="5124519" y="0"/>
                </a:lnTo>
                <a:lnTo>
                  <a:pt x="5124519" y="112014"/>
                </a:lnTo>
                <a:lnTo>
                  <a:pt x="0" y="350139"/>
                </a:lnTo>
                <a:lnTo>
                  <a:pt x="28575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54078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775" y="99536"/>
            <a:ext cx="119634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chemeClr val="accent6">
                    <a:lumMod val="75000"/>
                  </a:schemeClr>
                </a:solidFill>
              </a:rPr>
              <a:t>4. Назовите животное темно-бурого цвета, рост которого порой превышает два метра.</a:t>
            </a:r>
          </a:p>
          <a:p>
            <a:pPr algn="ctr"/>
            <a:r>
              <a:rPr lang="ru-RU" sz="8000" b="1" dirty="0">
                <a:solidFill>
                  <a:srgbClr val="7030A0"/>
                </a:solidFill>
              </a:rPr>
              <a:t>— лось; </a:t>
            </a:r>
          </a:p>
          <a:p>
            <a:pPr algn="ctr"/>
            <a:r>
              <a:rPr lang="ru-RU" sz="8000" b="1" dirty="0">
                <a:solidFill>
                  <a:srgbClr val="7030A0"/>
                </a:solidFill>
              </a:rPr>
              <a:t>— жираф;</a:t>
            </a:r>
          </a:p>
          <a:p>
            <a:pPr algn="ctr"/>
            <a:r>
              <a:rPr lang="ru-RU" sz="8000" b="1" dirty="0">
                <a:solidFill>
                  <a:srgbClr val="7030A0"/>
                </a:solidFill>
              </a:rPr>
              <a:t>— олень.</a:t>
            </a:r>
          </a:p>
        </p:txBody>
      </p:sp>
      <p:sp>
        <p:nvSpPr>
          <p:cNvPr id="3" name="Минус 2"/>
          <p:cNvSpPr/>
          <p:nvPr/>
        </p:nvSpPr>
        <p:spPr>
          <a:xfrm>
            <a:off x="3465004" y="4076715"/>
            <a:ext cx="5433441" cy="247620"/>
          </a:xfrm>
          <a:custGeom>
            <a:avLst/>
            <a:gdLst>
              <a:gd name="connsiteX0" fmla="*/ 945642 w 7134225"/>
              <a:gd name="connsiteY0" fmla="*/ 123840 h 323850"/>
              <a:gd name="connsiteX1" fmla="*/ 6188583 w 7134225"/>
              <a:gd name="connsiteY1" fmla="*/ 123840 h 323850"/>
              <a:gd name="connsiteX2" fmla="*/ 6188583 w 7134225"/>
              <a:gd name="connsiteY2" fmla="*/ 200010 h 323850"/>
              <a:gd name="connsiteX3" fmla="*/ 945642 w 7134225"/>
              <a:gd name="connsiteY3" fmla="*/ 200010 h 323850"/>
              <a:gd name="connsiteX4" fmla="*/ 945642 w 7134225"/>
              <a:gd name="connsiteY4" fmla="*/ 123840 h 323850"/>
              <a:gd name="connsiteX0" fmla="*/ 0 w 5433441"/>
              <a:gd name="connsiteY0" fmla="*/ 0 h 247620"/>
              <a:gd name="connsiteX1" fmla="*/ 5242941 w 5433441"/>
              <a:gd name="connsiteY1" fmla="*/ 0 h 247620"/>
              <a:gd name="connsiteX2" fmla="*/ 5433441 w 5433441"/>
              <a:gd name="connsiteY2" fmla="*/ 247620 h 247620"/>
              <a:gd name="connsiteX3" fmla="*/ 0 w 5433441"/>
              <a:gd name="connsiteY3" fmla="*/ 76170 h 247620"/>
              <a:gd name="connsiteX4" fmla="*/ 0 w 5433441"/>
              <a:gd name="connsiteY4" fmla="*/ 0 h 24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441" h="247620">
                <a:moveTo>
                  <a:pt x="0" y="0"/>
                </a:moveTo>
                <a:lnTo>
                  <a:pt x="5242941" y="0"/>
                </a:lnTo>
                <a:lnTo>
                  <a:pt x="5433441" y="247620"/>
                </a:lnTo>
                <a:lnTo>
                  <a:pt x="0" y="7617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1843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5" y="101307"/>
            <a:ext cx="1194435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chemeClr val="accent4">
                    <a:lumMod val="75000"/>
                  </a:schemeClr>
                </a:solidFill>
              </a:rPr>
              <a:t>5. Назовите предка домашней свиньи.</a:t>
            </a:r>
          </a:p>
          <a:p>
            <a:pPr algn="ctr"/>
            <a:r>
              <a:rPr lang="ru-RU" sz="8800" b="1" dirty="0">
                <a:solidFill>
                  <a:schemeClr val="accent6">
                    <a:lumMod val="50000"/>
                  </a:schemeClr>
                </a:solidFill>
              </a:rPr>
              <a:t>— куница;</a:t>
            </a:r>
          </a:p>
          <a:p>
            <a:pPr algn="ctr"/>
            <a:r>
              <a:rPr lang="ru-RU" sz="8800" b="1" dirty="0">
                <a:solidFill>
                  <a:schemeClr val="accent6">
                    <a:lumMod val="50000"/>
                  </a:schemeClr>
                </a:solidFill>
              </a:rPr>
              <a:t>— хорек;</a:t>
            </a:r>
          </a:p>
          <a:p>
            <a:pPr algn="ctr"/>
            <a:r>
              <a:rPr lang="ru-RU" sz="8800" b="1" dirty="0">
                <a:solidFill>
                  <a:schemeClr val="accent6">
                    <a:lumMod val="50000"/>
                  </a:schemeClr>
                </a:solidFill>
              </a:rPr>
              <a:t>— кабан.</a:t>
            </a:r>
          </a:p>
        </p:txBody>
      </p:sp>
      <p:sp>
        <p:nvSpPr>
          <p:cNvPr id="3" name="Минус 2"/>
          <p:cNvSpPr/>
          <p:nvPr/>
        </p:nvSpPr>
        <p:spPr>
          <a:xfrm>
            <a:off x="3231082" y="6448221"/>
            <a:ext cx="5796511" cy="302442"/>
          </a:xfrm>
          <a:custGeom>
            <a:avLst/>
            <a:gdLst>
              <a:gd name="connsiteX0" fmla="*/ 1040332 w 7848600"/>
              <a:gd name="connsiteY0" fmla="*/ 104570 h 273457"/>
              <a:gd name="connsiteX1" fmla="*/ 6808268 w 7848600"/>
              <a:gd name="connsiteY1" fmla="*/ 104570 h 273457"/>
              <a:gd name="connsiteX2" fmla="*/ 6808268 w 7848600"/>
              <a:gd name="connsiteY2" fmla="*/ 168887 h 273457"/>
              <a:gd name="connsiteX3" fmla="*/ 1040332 w 7848600"/>
              <a:gd name="connsiteY3" fmla="*/ 168887 h 273457"/>
              <a:gd name="connsiteX4" fmla="*/ 1040332 w 7848600"/>
              <a:gd name="connsiteY4" fmla="*/ 104570 h 273457"/>
              <a:gd name="connsiteX0" fmla="*/ 28575 w 5796511"/>
              <a:gd name="connsiteY0" fmla="*/ 0 h 302442"/>
              <a:gd name="connsiteX1" fmla="*/ 5796511 w 5796511"/>
              <a:gd name="connsiteY1" fmla="*/ 0 h 302442"/>
              <a:gd name="connsiteX2" fmla="*/ 5796511 w 5796511"/>
              <a:gd name="connsiteY2" fmla="*/ 64317 h 302442"/>
              <a:gd name="connsiteX3" fmla="*/ 0 w 5796511"/>
              <a:gd name="connsiteY3" fmla="*/ 302442 h 302442"/>
              <a:gd name="connsiteX4" fmla="*/ 28575 w 5796511"/>
              <a:gd name="connsiteY4" fmla="*/ 0 h 302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96511" h="302442">
                <a:moveTo>
                  <a:pt x="28575" y="0"/>
                </a:moveTo>
                <a:lnTo>
                  <a:pt x="5796511" y="0"/>
                </a:lnTo>
                <a:lnTo>
                  <a:pt x="5796511" y="64317"/>
                </a:lnTo>
                <a:lnTo>
                  <a:pt x="0" y="302442"/>
                </a:lnTo>
                <a:lnTo>
                  <a:pt x="28575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708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249" y="103912"/>
            <a:ext cx="1201102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6. Какое животное делает запасы на зиму: прячет их под лесные подстилки и укрепляет на развилках ветвей?</a:t>
            </a:r>
          </a:p>
          <a:p>
            <a:pPr algn="ctr"/>
            <a:r>
              <a:rPr lang="ru-RU" sz="7200" b="1" dirty="0">
                <a:solidFill>
                  <a:srgbClr val="002060"/>
                </a:solidFill>
              </a:rPr>
              <a:t>— орангутанг;</a:t>
            </a:r>
          </a:p>
          <a:p>
            <a:pPr algn="ctr"/>
            <a:r>
              <a:rPr lang="ru-RU" sz="7200" b="1" dirty="0">
                <a:solidFill>
                  <a:srgbClr val="002060"/>
                </a:solidFill>
              </a:rPr>
              <a:t>— белка; </a:t>
            </a:r>
          </a:p>
          <a:p>
            <a:pPr algn="ctr"/>
            <a:r>
              <a:rPr lang="ru-RU" sz="7200" b="1" dirty="0">
                <a:solidFill>
                  <a:srgbClr val="002060"/>
                </a:solidFill>
              </a:rPr>
              <a:t>— сова.</a:t>
            </a:r>
          </a:p>
        </p:txBody>
      </p:sp>
      <p:sp>
        <p:nvSpPr>
          <p:cNvPr id="3" name="Минус 2"/>
          <p:cNvSpPr/>
          <p:nvPr/>
        </p:nvSpPr>
        <p:spPr>
          <a:xfrm>
            <a:off x="3711327" y="5631821"/>
            <a:ext cx="5083669" cy="414010"/>
          </a:xfrm>
          <a:custGeom>
            <a:avLst/>
            <a:gdLst>
              <a:gd name="connsiteX0" fmla="*/ 901453 w 6800850"/>
              <a:gd name="connsiteY0" fmla="*/ 193045 h 504825"/>
              <a:gd name="connsiteX1" fmla="*/ 5899397 w 6800850"/>
              <a:gd name="connsiteY1" fmla="*/ 193045 h 504825"/>
              <a:gd name="connsiteX2" fmla="*/ 5899397 w 6800850"/>
              <a:gd name="connsiteY2" fmla="*/ 311780 h 504825"/>
              <a:gd name="connsiteX3" fmla="*/ 901453 w 6800850"/>
              <a:gd name="connsiteY3" fmla="*/ 311780 h 504825"/>
              <a:gd name="connsiteX4" fmla="*/ 901453 w 6800850"/>
              <a:gd name="connsiteY4" fmla="*/ 193045 h 504825"/>
              <a:gd name="connsiteX0" fmla="*/ 85725 w 5083669"/>
              <a:gd name="connsiteY0" fmla="*/ 0 h 414010"/>
              <a:gd name="connsiteX1" fmla="*/ 5083669 w 5083669"/>
              <a:gd name="connsiteY1" fmla="*/ 0 h 414010"/>
              <a:gd name="connsiteX2" fmla="*/ 5083669 w 5083669"/>
              <a:gd name="connsiteY2" fmla="*/ 118735 h 414010"/>
              <a:gd name="connsiteX3" fmla="*/ 0 w 5083669"/>
              <a:gd name="connsiteY3" fmla="*/ 414010 h 414010"/>
              <a:gd name="connsiteX4" fmla="*/ 85725 w 5083669"/>
              <a:gd name="connsiteY4" fmla="*/ 0 h 41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3669" h="414010">
                <a:moveTo>
                  <a:pt x="85725" y="0"/>
                </a:moveTo>
                <a:lnTo>
                  <a:pt x="5083669" y="0"/>
                </a:lnTo>
                <a:lnTo>
                  <a:pt x="5083669" y="118735"/>
                </a:lnTo>
                <a:lnTo>
                  <a:pt x="0" y="414010"/>
                </a:lnTo>
                <a:lnTo>
                  <a:pt x="85725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936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5" y="76111"/>
            <a:ext cx="1202055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7. Кто является хозяином дремучих лесов?</a:t>
            </a:r>
          </a:p>
          <a:p>
            <a:pPr algn="ctr"/>
            <a:r>
              <a:rPr lang="ru-RU" sz="8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— лев;</a:t>
            </a:r>
          </a:p>
          <a:p>
            <a:pPr algn="ctr"/>
            <a:r>
              <a:rPr lang="ru-RU" sz="8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— медведь; </a:t>
            </a:r>
          </a:p>
          <a:p>
            <a:pPr algn="ctr"/>
            <a:r>
              <a:rPr lang="ru-RU" sz="8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— тигр.</a:t>
            </a:r>
          </a:p>
        </p:txBody>
      </p:sp>
      <p:sp>
        <p:nvSpPr>
          <p:cNvPr id="3" name="Минус 2"/>
          <p:cNvSpPr/>
          <p:nvPr/>
        </p:nvSpPr>
        <p:spPr>
          <a:xfrm>
            <a:off x="2358504" y="5032295"/>
            <a:ext cx="7789315" cy="508162"/>
          </a:xfrm>
          <a:custGeom>
            <a:avLst/>
            <a:gdLst>
              <a:gd name="connsiteX0" fmla="*/ 1377430 w 10391775"/>
              <a:gd name="connsiteY0" fmla="*/ 98344 h 257175"/>
              <a:gd name="connsiteX1" fmla="*/ 9014345 w 10391775"/>
              <a:gd name="connsiteY1" fmla="*/ 98344 h 257175"/>
              <a:gd name="connsiteX2" fmla="*/ 9014345 w 10391775"/>
              <a:gd name="connsiteY2" fmla="*/ 158831 h 257175"/>
              <a:gd name="connsiteX3" fmla="*/ 1377430 w 10391775"/>
              <a:gd name="connsiteY3" fmla="*/ 158831 h 257175"/>
              <a:gd name="connsiteX4" fmla="*/ 1377430 w 10391775"/>
              <a:gd name="connsiteY4" fmla="*/ 98344 h 257175"/>
              <a:gd name="connsiteX0" fmla="*/ 0 w 7789315"/>
              <a:gd name="connsiteY0" fmla="*/ 0 h 508162"/>
              <a:gd name="connsiteX1" fmla="*/ 7636915 w 7789315"/>
              <a:gd name="connsiteY1" fmla="*/ 0 h 508162"/>
              <a:gd name="connsiteX2" fmla="*/ 7789315 w 7789315"/>
              <a:gd name="connsiteY2" fmla="*/ 508162 h 508162"/>
              <a:gd name="connsiteX3" fmla="*/ 0 w 7789315"/>
              <a:gd name="connsiteY3" fmla="*/ 60487 h 508162"/>
              <a:gd name="connsiteX4" fmla="*/ 0 w 7789315"/>
              <a:gd name="connsiteY4" fmla="*/ 0 h 50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9315" h="508162">
                <a:moveTo>
                  <a:pt x="0" y="0"/>
                </a:moveTo>
                <a:lnTo>
                  <a:pt x="7636915" y="0"/>
                </a:lnTo>
                <a:lnTo>
                  <a:pt x="7789315" y="508162"/>
                </a:lnTo>
                <a:lnTo>
                  <a:pt x="0" y="6048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600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76</TotalTime>
  <Words>473</Words>
  <Application>Microsoft Office PowerPoint</Application>
  <PresentationFormat>Широкоэкранный</PresentationFormat>
  <Paragraphs>71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Arabic Typesetting</vt:lpstr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МХА</dc:creator>
  <cp:lastModifiedBy>МХА</cp:lastModifiedBy>
  <cp:revision>9</cp:revision>
  <dcterms:created xsi:type="dcterms:W3CDTF">2014-02-21T16:27:08Z</dcterms:created>
  <dcterms:modified xsi:type="dcterms:W3CDTF">2014-02-21T17:43:33Z</dcterms:modified>
</cp:coreProperties>
</file>