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87" d="100"/>
          <a:sy n="87" d="100"/>
        </p:scale>
        <p:origin x="-1470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9864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1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683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2102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67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2123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882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1473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91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922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490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169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305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212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194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2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912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ABB0696-22EF-4663-92D0-15ED6ADC19BE}" type="datetimeFigureOut">
              <a:rPr lang="ru-RU" smtClean="0"/>
              <a:t>12.03.2017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7457791-F528-4D6B-B5F3-DE4416591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92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5945" y="742515"/>
            <a:ext cx="5921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Открытый урок на </a:t>
            </a:r>
            <a:r>
              <a:rPr lang="ru-RU" sz="2800" b="1" dirty="0" smtClean="0">
                <a:solidFill>
                  <a:srgbClr val="FF0000"/>
                </a:solidFill>
              </a:rPr>
              <a:t>тему:                      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250" y="1648522"/>
            <a:ext cx="7298724" cy="4105532"/>
          </a:xfrm>
          <a:prstGeom prst="rect">
            <a:avLst/>
          </a:prstGeom>
        </p:spPr>
      </p:pic>
      <p:pic>
        <p:nvPicPr>
          <p:cNvPr id="5" name="Для презент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43285" y="6546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3002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2207" y="790539"/>
            <a:ext cx="716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2000" b="1" dirty="0"/>
              <a:t>Задания№</a:t>
            </a:r>
            <a:r>
              <a:rPr lang="ru-RU" sz="2000" b="1" dirty="0" smtClean="0"/>
              <a:t>4.Охарактеризуйте </a:t>
            </a:r>
            <a:r>
              <a:rPr lang="ru-RU" sz="2000" b="1" dirty="0"/>
              <a:t>структуру и функции земств в 1864-1917 гг. в России</a:t>
            </a:r>
            <a:r>
              <a:rPr lang="ru-RU" sz="2000" b="1" dirty="0" smtClean="0"/>
              <a:t>? </a:t>
            </a:r>
            <a:endParaRPr lang="ru-RU" sz="2000" dirty="0"/>
          </a:p>
        </p:txBody>
      </p:sp>
      <p:sp>
        <p:nvSpPr>
          <p:cNvPr id="3" name="AutoShape 2" descr="https://im1-tub-ru.yandex.net/i?id=b5c50f4ff9417682dceaec48b870db33&amp;n=33&amp;h=215&amp;w=28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://img1.liveinternet.ru/images/attach/c/4/80/936/80936153_large_aleksandr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05" y="1751570"/>
            <a:ext cx="2995285" cy="372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modnv.my1.ru/15_12_15/a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449" y="1751570"/>
            <a:ext cx="3396008" cy="372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istmira.com/upl1/tmp585_files/tmp585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244" y="1626456"/>
            <a:ext cx="3436123" cy="438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38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2978" y="1429559"/>
            <a:ext cx="6858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000" b="1" dirty="0">
                <a:solidFill>
                  <a:srgbClr val="C00000"/>
                </a:solidFill>
              </a:rPr>
              <a:t>Новый этап –становления и развития в России местного самоуправления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ФЗ- № 131- от </a:t>
            </a:r>
            <a:r>
              <a:rPr lang="ru-RU" sz="2000" b="1" dirty="0">
                <a:solidFill>
                  <a:srgbClr val="C00000"/>
                </a:solidFill>
              </a:rPr>
              <a:t>6.10.2003г т</a:t>
            </a:r>
            <a:r>
              <a:rPr lang="ru-RU" sz="2000" b="1" dirty="0" smtClean="0">
                <a:solidFill>
                  <a:srgbClr val="C00000"/>
                </a:solidFill>
              </a:rPr>
              <a:t>е</a:t>
            </a:r>
            <a:r>
              <a:rPr lang="ru-RU" sz="2000" b="1" dirty="0">
                <a:solidFill>
                  <a:srgbClr val="C00000"/>
                </a:solidFill>
              </a:rPr>
              <a:t>, кто разработал этот закон сумел сочетать положительных аспектов отечественного и зарубежного опыта создания системы местного самоуправления.</a:t>
            </a:r>
          </a:p>
          <a:p>
            <a:r>
              <a:rPr lang="ru-RU" sz="2000" b="1" dirty="0" smtClean="0"/>
              <a:t> </a:t>
            </a:r>
            <a:endParaRPr lang="ru-RU" sz="2000" b="1" dirty="0"/>
          </a:p>
        </p:txBody>
      </p:sp>
      <p:pic>
        <p:nvPicPr>
          <p:cNvPr id="4098" name="Picture 2" descr="http://ic.pics.livejournal.com/uninoob/46934631/39509/39509_6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04" y="833088"/>
            <a:ext cx="5610225" cy="39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42978" y="3521635"/>
            <a:ext cx="552758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Настоящий Федеральный закон в соответствии с </a:t>
            </a:r>
            <a:r>
              <a:rPr lang="ru-RU" sz="2000" b="1" dirty="0" smtClean="0">
                <a:solidFill>
                  <a:srgbClr val="C00000"/>
                </a:solidFill>
              </a:rPr>
              <a:t>Конституцией </a:t>
            </a:r>
            <a:r>
              <a:rPr lang="ru-RU" sz="2000" b="1" dirty="0">
                <a:solidFill>
                  <a:srgbClr val="C00000"/>
                </a:solidFill>
              </a:rPr>
              <a:t>Российской Федерации устанавливает общие правовые, территориальные, организационные и экономические принципы организации местного самоуправления в Российской Федерации, определяет государственные гарантии его осуществления</a:t>
            </a:r>
            <a:r>
              <a:rPr lang="ru-RU" b="1" dirty="0">
                <a:solidFill>
                  <a:srgbClr val="C00000"/>
                </a:solidFill>
              </a:rPr>
              <a:t>.</a:t>
            </a:r>
          </a:p>
          <a:p>
            <a:r>
              <a:rPr lang="ru-RU" b="1" dirty="0">
                <a:solidFill>
                  <a:srgbClr val="C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4321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300" y="584298"/>
            <a:ext cx="6694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Европейская хартия 1985 года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0346" y="1045963"/>
            <a:ext cx="959708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СОВЕТ ЕВРОПЫ ЕВРОПЕЙСКАЯ ХАРТИЯ МЕСТНОГО САМОУПРАВЛЕНИЯ (ETS N 122) (Страсбург, 15 октября 1985 года) Преамбула Государства - члены Совета Европы, подписавшие настоящую Хартию, считая, что целью Совета Европы является достижение большего единства между его членами во имя защиты и осуществления идеалов и принципов, являющихся их общим достоянием, считая, что одним из средств, служащих достижению этой цели, является заключение соглашений в области управления, считая, что органы местного самоуправления являются одной из главных основ любого демократического строя, считая, что право граждан участвовать в управлении государственными делами относится к демократическим принципам, разделяемым всеми государствами - членами Совета Европы, будучи убеждены в том, что это право наиболее непосредственным образом может быть осуществлено именно на местном уровне, будучи убеждены, что существование наделенных реальными полномочиями органов местного самоуправления обеспечивает одновременно эффективное и приближенное к гражданам управление, сознавая, что защита и укрепление местного самоуправления в различных европейских странах является значительным вкладом в построение Европы, основанной на принципах демократии и децентрализации власти, утверждая, что это предполагает существование органов местного самоуправления, которые наделены демократически созданными </a:t>
            </a:r>
            <a:r>
              <a:rPr lang="ru-RU" b="1" dirty="0" smtClean="0">
                <a:solidFill>
                  <a:srgbClr val="C00000"/>
                </a:solidFill>
              </a:rPr>
              <a:t>органами.</a:t>
            </a:r>
            <a:endParaRPr lang="ru-RU" b="1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760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0005" y="1148590"/>
            <a:ext cx="104938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4"/>
                </a:solidFill>
              </a:rPr>
              <a:t>Закрепление. </a:t>
            </a:r>
            <a:r>
              <a:rPr lang="ru-RU" sz="2400" b="1" dirty="0" smtClean="0">
                <a:solidFill>
                  <a:schemeClr val="accent4"/>
                </a:solidFill>
              </a:rPr>
              <a:t>                        Тест</a:t>
            </a:r>
            <a:r>
              <a:rPr lang="ru-RU" sz="2400" b="1" dirty="0">
                <a:solidFill>
                  <a:schemeClr val="accent4"/>
                </a:solidFill>
              </a:rPr>
              <a:t>.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1.</a:t>
            </a:r>
            <a:r>
              <a:rPr lang="ru-RU" sz="2400" b="1" i="1" dirty="0">
                <a:solidFill>
                  <a:schemeClr val="accent4"/>
                </a:solidFill>
              </a:rPr>
              <a:t>Под местным самоуправлением понимается:</a:t>
            </a:r>
            <a:endParaRPr lang="ru-RU" sz="2400" b="1" dirty="0">
              <a:solidFill>
                <a:schemeClr val="accent4"/>
              </a:solidFill>
            </a:endParaRPr>
          </a:p>
          <a:p>
            <a:r>
              <a:rPr lang="ru-RU" sz="2400" b="1" dirty="0">
                <a:solidFill>
                  <a:schemeClr val="accent4"/>
                </a:solidFill>
              </a:rPr>
              <a:t>А) самостоятельность населения в решении определённых вопросов;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Б) самостоятельная деятельность, совершаемая под свою ответственность;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В) решение местных вопросов;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Г) все перечисленное.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 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2.</a:t>
            </a:r>
            <a:r>
              <a:rPr lang="ru-RU" sz="2400" b="1" i="1" dirty="0">
                <a:solidFill>
                  <a:schemeClr val="accent4"/>
                </a:solidFill>
              </a:rPr>
              <a:t>Наличие каких органов местного самоуправления является обязательным?</a:t>
            </a:r>
            <a:endParaRPr lang="ru-RU" sz="2400" b="1" dirty="0">
              <a:solidFill>
                <a:schemeClr val="accent4"/>
              </a:solidFill>
            </a:endParaRPr>
          </a:p>
          <a:p>
            <a:r>
              <a:rPr lang="ru-RU" sz="2400" b="1" dirty="0">
                <a:solidFill>
                  <a:schemeClr val="accent4"/>
                </a:solidFill>
              </a:rPr>
              <a:t>А) назначенных                                               Б) выборных</a:t>
            </a:r>
          </a:p>
          <a:p>
            <a:r>
              <a:rPr lang="ru-RU" sz="2400" b="1" dirty="0">
                <a:solidFill>
                  <a:schemeClr val="accent4"/>
                </a:solidFill>
              </a:rPr>
              <a:t>В) временных                                                   Г) постоянных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81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1206" y="1051206"/>
            <a:ext cx="43857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</a:rPr>
              <a:t>Синквейн на темы</a:t>
            </a:r>
            <a:r>
              <a:rPr lang="ru-RU" sz="2800" dirty="0">
                <a:solidFill>
                  <a:srgbClr val="0070C0"/>
                </a:solidFill>
              </a:rPr>
              <a:t>: </a:t>
            </a:r>
            <a:r>
              <a:rPr lang="ru-RU" sz="2800" b="1" dirty="0">
                <a:solidFill>
                  <a:schemeClr val="accent4"/>
                </a:solidFill>
              </a:rPr>
              <a:t>Александр Невский, Иван Грозный. Екатерина-2, </a:t>
            </a:r>
            <a:endParaRPr lang="ru-RU" sz="2800" b="1" dirty="0" smtClean="0">
              <a:solidFill>
                <a:schemeClr val="accent4"/>
              </a:solidFill>
            </a:endParaRPr>
          </a:p>
          <a:p>
            <a:r>
              <a:rPr lang="ru-RU" sz="2800" b="1" dirty="0" smtClean="0">
                <a:solidFill>
                  <a:schemeClr val="accent4"/>
                </a:solidFill>
              </a:rPr>
              <a:t>Александр-2</a:t>
            </a:r>
            <a:r>
              <a:rPr lang="ru-RU" sz="2800" b="1" dirty="0">
                <a:solidFill>
                  <a:schemeClr val="accent4"/>
                </a:solidFill>
              </a:rPr>
              <a:t>, В. В. Путин, Р. Г. Абдулатипов, </a:t>
            </a:r>
            <a:endParaRPr lang="ru-RU" sz="2800" b="1" dirty="0" smtClean="0">
              <a:solidFill>
                <a:schemeClr val="accent4"/>
              </a:solidFill>
            </a:endParaRPr>
          </a:p>
          <a:p>
            <a:r>
              <a:rPr lang="ru-RU" sz="2800" b="1" dirty="0" smtClean="0">
                <a:solidFill>
                  <a:srgbClr val="00B0F0"/>
                </a:solidFill>
              </a:rPr>
              <a:t>П</a:t>
            </a:r>
            <a:r>
              <a:rPr lang="ru-RU" sz="2800" b="1" dirty="0">
                <a:solidFill>
                  <a:srgbClr val="00B0F0"/>
                </a:solidFill>
              </a:rPr>
              <a:t>. Ш. Магомединов</a:t>
            </a:r>
            <a:r>
              <a:rPr lang="ru-RU" sz="2800" b="1" dirty="0" smtClean="0">
                <a:solidFill>
                  <a:srgbClr val="00B0F0"/>
                </a:solidFill>
              </a:rPr>
              <a:t>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А.И </a:t>
            </a:r>
            <a:r>
              <a:rPr lang="ru-RU" sz="2800" b="1" dirty="0">
                <a:solidFill>
                  <a:schemeClr val="accent4"/>
                </a:solidFill>
              </a:rPr>
              <a:t>Солженицын</a:t>
            </a:r>
            <a:r>
              <a:rPr lang="ru-RU" sz="2800" dirty="0">
                <a:solidFill>
                  <a:schemeClr val="accent4"/>
                </a:solidFill>
              </a:rPr>
              <a:t>. </a:t>
            </a:r>
            <a:r>
              <a:rPr lang="ru-RU" sz="2800" dirty="0" smtClean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7057" y="1051206"/>
            <a:ext cx="54946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</a:t>
            </a:r>
            <a:r>
              <a:rPr lang="ru-RU" sz="2400" b="1" dirty="0"/>
              <a:t>строка – одно существительное, выражающее главную тему cинквейна.</a:t>
            </a:r>
          </a:p>
          <a:p>
            <a:r>
              <a:rPr lang="ru-RU" sz="2400" b="1" dirty="0"/>
              <a:t>2 строка – два прилагательных, выражающих главную мысль.</a:t>
            </a:r>
          </a:p>
          <a:p>
            <a:r>
              <a:rPr lang="ru-RU" sz="2400" b="1" dirty="0"/>
              <a:t>3 строка – три глагола, описывающие действия в рамках темы.</a:t>
            </a:r>
          </a:p>
          <a:p>
            <a:r>
              <a:rPr lang="ru-RU" sz="2400" b="1" dirty="0"/>
              <a:t>4 строка – фраза, несущая определенный смысл.</a:t>
            </a:r>
          </a:p>
          <a:p>
            <a:r>
              <a:rPr lang="ru-RU" sz="2400" b="1" dirty="0"/>
              <a:t>5 строка – заключение в форме существительного (ассоциация с первым словом).</a:t>
            </a:r>
          </a:p>
        </p:txBody>
      </p:sp>
    </p:spTree>
    <p:extLst>
      <p:ext uri="{BB962C8B-B14F-4D97-AF65-F5344CB8AC3E}">
        <p14:creationId xmlns:p14="http://schemas.microsoft.com/office/powerpoint/2010/main" val="102923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2592" y="1548419"/>
            <a:ext cx="78221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Выводы.</a:t>
            </a:r>
            <a:endParaRPr lang="ru-RU" sz="2400" dirty="0"/>
          </a:p>
          <a:p>
            <a:r>
              <a:rPr lang="ru-RU" sz="2400" b="1" dirty="0">
                <a:solidFill>
                  <a:srgbClr val="C00000"/>
                </a:solidFill>
              </a:rPr>
              <a:t>- близость нужд и проблем граждан;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развитие самостоятельности, энергии и предприимчивости </a:t>
            </a:r>
            <a:r>
              <a:rPr lang="ru-RU" sz="2400" b="1" dirty="0" smtClean="0">
                <a:solidFill>
                  <a:srgbClr val="C00000"/>
                </a:solidFill>
              </a:rPr>
              <a:t>граждан</a:t>
            </a:r>
            <a:r>
              <a:rPr lang="ru-RU" sz="2400" b="1" dirty="0">
                <a:solidFill>
                  <a:srgbClr val="C00000"/>
                </a:solidFill>
              </a:rPr>
              <a:t>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общественная жизнь распределяется равномерно по всему государству, а не стягивается к центру.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 связывает администрацию с народом;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-даёт гражданам ближайшее и практическое знакомство с общественными делами. </a:t>
            </a:r>
          </a:p>
        </p:txBody>
      </p:sp>
      <p:sp>
        <p:nvSpPr>
          <p:cNvPr id="5" name="AutoShape 8" descr="https://im1-tub-ru.yandex.net/i?id=54c5c3217dd79fdcc1346b3a97576d56&amp;n=33&amp;h=215&amp;w=4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9643" y="569806"/>
            <a:ext cx="817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Заключение</a:t>
            </a:r>
            <a:r>
              <a:rPr lang="ru-RU" sz="2800" b="1" dirty="0" smtClean="0"/>
              <a:t>.</a:t>
            </a:r>
            <a:endParaRPr lang="ru-RU" sz="2800" dirty="0"/>
          </a:p>
        </p:txBody>
      </p:sp>
      <p:pic>
        <p:nvPicPr>
          <p:cNvPr id="6146" name="Picture 2" descr="http://cdn1.novolitika.info/wp-content/uploads/2015/03/put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31" y="1462358"/>
            <a:ext cx="5472214" cy="404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03870" y="5511114"/>
            <a:ext cx="4390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В. В. Путин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56387" y="2460258"/>
            <a:ext cx="419306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2800" dirty="0"/>
              <a:t>«</a:t>
            </a:r>
            <a:r>
              <a:rPr lang="ru-RU" sz="2800" b="1" i="1" dirty="0"/>
              <a:t>Мы богатая страна </a:t>
            </a:r>
            <a:endParaRPr lang="ru-RU" sz="2800" b="1" i="1" dirty="0" smtClean="0"/>
          </a:p>
          <a:p>
            <a:r>
              <a:rPr lang="ru-RU" sz="2800" b="1" i="1" dirty="0" smtClean="0"/>
              <a:t>бедных людей».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Рамка 5"/>
          <p:cNvSpPr/>
          <p:nvPr/>
        </p:nvSpPr>
        <p:spPr>
          <a:xfrm>
            <a:off x="6903308" y="1710864"/>
            <a:ext cx="4226011" cy="278699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28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76954" y="4167758"/>
            <a:ext cx="56932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Г. У. Магомедов учитель истории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  </a:t>
            </a:r>
            <a:r>
              <a:rPr lang="ru-RU" sz="2800" b="1" dirty="0" smtClean="0">
                <a:solidFill>
                  <a:srgbClr val="C00000"/>
                </a:solidFill>
              </a:rPr>
              <a:t>МКОУ </a:t>
            </a:r>
            <a:r>
              <a:rPr lang="ru-RU" sz="2800" b="1" dirty="0">
                <a:solidFill>
                  <a:srgbClr val="C00000"/>
                </a:solidFill>
              </a:rPr>
              <a:t>«Мококская СОШ»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</a:rPr>
              <a:t>Цунтинский </a:t>
            </a:r>
            <a:r>
              <a:rPr lang="ru-RU" sz="2800" b="1" dirty="0">
                <a:solidFill>
                  <a:srgbClr val="C00000"/>
                </a:solidFill>
              </a:rPr>
              <a:t>район РД</a:t>
            </a:r>
            <a:r>
              <a:rPr lang="ru-RU" sz="2800" b="1" dirty="0"/>
              <a:t>.</a:t>
            </a:r>
            <a:endParaRPr lang="ru-RU" sz="2800" dirty="0"/>
          </a:p>
        </p:txBody>
      </p:sp>
      <p:pic>
        <p:nvPicPr>
          <p:cNvPr id="7170" name="Picture 2" descr="http://ww.w.retera.ru/data/gifs/4/3/6/43688ba7a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92" y="1586205"/>
            <a:ext cx="7793940" cy="184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75" y="3968579"/>
            <a:ext cx="2550984" cy="191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8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5029" y="892629"/>
            <a:ext cx="918754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solidFill>
                  <a:srgbClr val="7030A0"/>
                </a:solidFill>
              </a:rPr>
              <a:t>Цели: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 1</a:t>
            </a:r>
            <a:r>
              <a:rPr lang="ru-RU" sz="2400" b="1" i="1" dirty="0">
                <a:solidFill>
                  <a:srgbClr val="C00000"/>
                </a:solidFill>
              </a:rPr>
              <a:t>. Обучающие</a:t>
            </a:r>
            <a:r>
              <a:rPr lang="ru-RU" sz="2400" b="1" dirty="0">
                <a:solidFill>
                  <a:srgbClr val="C00000"/>
                </a:solidFill>
              </a:rPr>
              <a:t>-усвоение знаний по данной теме, опираясь на Конституции.</a:t>
            </a:r>
          </a:p>
          <a:p>
            <a:r>
              <a:rPr lang="ru-RU" sz="2400" b="1" dirty="0"/>
              <a:t>         </a:t>
            </a:r>
            <a:r>
              <a:rPr lang="ru-RU" sz="2400" b="1" dirty="0">
                <a:solidFill>
                  <a:srgbClr val="C00000"/>
                </a:solidFill>
              </a:rPr>
              <a:t>2</a:t>
            </a:r>
            <a:r>
              <a:rPr lang="ru-RU" sz="2400" b="1" i="1" dirty="0">
                <a:solidFill>
                  <a:srgbClr val="C00000"/>
                </a:solidFill>
              </a:rPr>
              <a:t>. Развивающие</a:t>
            </a:r>
            <a:r>
              <a:rPr lang="ru-RU" sz="2400" b="1" dirty="0">
                <a:solidFill>
                  <a:srgbClr val="C00000"/>
                </a:solidFill>
              </a:rPr>
              <a:t>-развивать умения учащихся самостоятельно отбирать, анализировать информации; вырабатывать свою точку зрения по обсуждаемой проблеме.</a:t>
            </a:r>
          </a:p>
          <a:p>
            <a:r>
              <a:rPr lang="ru-RU" sz="2400" b="1" dirty="0"/>
              <a:t>        </a:t>
            </a:r>
            <a:r>
              <a:rPr lang="ru-RU" sz="2400" b="1" dirty="0">
                <a:solidFill>
                  <a:srgbClr val="C00000"/>
                </a:solidFill>
              </a:rPr>
              <a:t>3</a:t>
            </a:r>
            <a:r>
              <a:rPr lang="ru-RU" sz="2400" b="1" i="1" dirty="0">
                <a:solidFill>
                  <a:srgbClr val="C00000"/>
                </a:solidFill>
              </a:rPr>
              <a:t>.Воспитывающие</a:t>
            </a:r>
            <a:r>
              <a:rPr lang="ru-RU" sz="2400" b="1" dirty="0">
                <a:solidFill>
                  <a:srgbClr val="C00000"/>
                </a:solidFill>
              </a:rPr>
              <a:t>- способствовать формированию у учащихся и присутствующих правовой и политической культуры.</a:t>
            </a:r>
          </a:p>
          <a:p>
            <a:r>
              <a:rPr lang="ru-RU" sz="2400" b="1" dirty="0"/>
              <a:t> 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      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План урока: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       1. Понятия самоуправления.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       2. Из истории становлении местного самоуправления.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       3.Конституция РФ о местном </a:t>
            </a:r>
            <a:r>
              <a:rPr lang="ru-RU" sz="2400" b="1" dirty="0" smtClean="0">
                <a:solidFill>
                  <a:srgbClr val="002060"/>
                </a:solidFill>
              </a:rPr>
              <a:t>самоуправлении.</a:t>
            </a:r>
          </a:p>
        </p:txBody>
      </p:sp>
    </p:spTree>
    <p:extLst>
      <p:ext uri="{BB962C8B-B14F-4D97-AF65-F5344CB8AC3E}">
        <p14:creationId xmlns:p14="http://schemas.microsoft.com/office/powerpoint/2010/main" val="33169933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5130" y="1292752"/>
            <a:ext cx="88283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2400" b="1" dirty="0">
                <a:solidFill>
                  <a:srgbClr val="0070C0"/>
                </a:solidFill>
              </a:rPr>
              <a:t>Учебно-методическое обеспечение урока:</a:t>
            </a:r>
          </a:p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Источники: </a:t>
            </a:r>
            <a:r>
              <a:rPr lang="ru-RU" sz="2400" b="1" dirty="0">
                <a:solidFill>
                  <a:srgbClr val="C00000"/>
                </a:solidFill>
              </a:rPr>
              <a:t>1. Конституция РФ.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                       2. Законы о местном самоуправлении.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Оборудование: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Презентация, задания группам по истории становления местного самоуправления. Тесты.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Термины и понятия: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Самоуправления, местное самоуправления, депутат, вопросы местного значения.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       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Личности:</a:t>
            </a:r>
            <a:r>
              <a:rPr lang="ru-RU" sz="2400" b="1" dirty="0">
                <a:solidFill>
                  <a:srgbClr val="C00000"/>
                </a:solidFill>
              </a:rPr>
              <a:t> А.И. Солженицын, В.В. Путин, Пётр-1, Екатерина-2, Иван Грозный, Р.Г. Абдулатипов. </a:t>
            </a:r>
            <a:r>
              <a:rPr lang="ru-RU" sz="2400" b="1" dirty="0">
                <a:solidFill>
                  <a:srgbClr val="00B050"/>
                </a:solidFill>
              </a:rPr>
              <a:t>П. Ш. Магомединов</a:t>
            </a:r>
          </a:p>
        </p:txBody>
      </p:sp>
    </p:spTree>
    <p:extLst>
      <p:ext uri="{BB962C8B-B14F-4D97-AF65-F5344CB8AC3E}">
        <p14:creationId xmlns:p14="http://schemas.microsoft.com/office/powerpoint/2010/main" val="29456714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edia-2.web.britannica.com/eb-media/78/83678-050-6C3F589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64" y="1015715"/>
            <a:ext cx="3325402" cy="308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33064" y="4341342"/>
            <a:ext cx="3470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</a:rPr>
              <a:t>Александр Исаевич </a:t>
            </a:r>
            <a:r>
              <a:rPr lang="ru-RU" b="1" dirty="0" smtClean="0">
                <a:solidFill>
                  <a:schemeClr val="accent4"/>
                </a:solidFill>
              </a:rPr>
              <a:t>Солженицын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6998" y="1262545"/>
            <a:ext cx="4539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4"/>
                </a:solidFill>
              </a:rPr>
              <a:t>В</a:t>
            </a:r>
            <a:r>
              <a:rPr lang="ru-RU" sz="2400" b="1" dirty="0" smtClean="0">
                <a:solidFill>
                  <a:schemeClr val="accent4"/>
                </a:solidFill>
              </a:rPr>
              <a:t>еликий </a:t>
            </a:r>
            <a:r>
              <a:rPr lang="ru-RU" sz="2400" b="1" dirty="0">
                <a:solidFill>
                  <a:schemeClr val="accent4"/>
                </a:solidFill>
              </a:rPr>
              <a:t>патриот России, после 18-лет эмиграции в 1994 году вернулся в Россию. </a:t>
            </a:r>
            <a:endParaRPr lang="ru-RU" sz="2400" b="1" dirty="0" smtClean="0">
              <a:solidFill>
                <a:schemeClr val="accent4"/>
              </a:solidFill>
            </a:endParaRPr>
          </a:p>
          <a:p>
            <a:r>
              <a:rPr lang="ru-RU" sz="2400" b="1" dirty="0" smtClean="0">
                <a:solidFill>
                  <a:schemeClr val="accent4"/>
                </a:solidFill>
              </a:rPr>
              <a:t>Он </a:t>
            </a:r>
            <a:r>
              <a:rPr lang="ru-RU" sz="2400" b="1" dirty="0">
                <a:solidFill>
                  <a:schemeClr val="accent4"/>
                </a:solidFill>
              </a:rPr>
              <a:t>верил, что можно улучшить и жизнь и власть. «Демократия не должна быть насажена, как колпак. </a:t>
            </a:r>
            <a:endParaRPr lang="ru-RU" sz="2400" b="1" dirty="0" smtClean="0">
              <a:solidFill>
                <a:schemeClr val="accent4"/>
              </a:solidFill>
            </a:endParaRPr>
          </a:p>
          <a:p>
            <a:r>
              <a:rPr lang="ru-RU" sz="2400" b="1" dirty="0" smtClean="0">
                <a:solidFill>
                  <a:schemeClr val="accent4"/>
                </a:solidFill>
              </a:rPr>
              <a:t>Демократия </a:t>
            </a:r>
            <a:r>
              <a:rPr lang="ru-RU" sz="2400" b="1" dirty="0">
                <a:solidFill>
                  <a:schemeClr val="accent4"/>
                </a:solidFill>
              </a:rPr>
              <a:t>может только расти, как все растения,-снизу верх. Должно быть прежде демократия малых пространств</a:t>
            </a:r>
            <a:r>
              <a:rPr lang="ru-RU" sz="2400" b="1" dirty="0" smtClean="0">
                <a:solidFill>
                  <a:schemeClr val="accent4"/>
                </a:solidFill>
              </a:rPr>
              <a:t>…»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367288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63265" y="983538"/>
            <a:ext cx="36081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4"/>
                </a:solidFill>
              </a:rPr>
              <a:t>Указом Президента РФ Владимиром Путиным от 10 июня 2012г. №805. Новый памятный день, как сказано в тексте Указа, «установлен в целях повышения роли и значения института местного самоуправления, развития демократии и гражданского общества»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96" y="1367479"/>
            <a:ext cx="5360087" cy="40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456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7776" y="827314"/>
            <a:ext cx="5094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400" b="1" dirty="0"/>
              <a:t>ЧТО ТАКОЕ </a:t>
            </a:r>
            <a:r>
              <a:rPr lang="ru-RU" sz="2400" b="1" dirty="0" smtClean="0"/>
              <a:t>САМОУПРВЛЕНИЕ </a:t>
            </a:r>
            <a:r>
              <a:rPr lang="ru-RU" sz="4800" dirty="0" smtClean="0"/>
              <a:t>?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6174847" y="916319"/>
            <a:ext cx="417187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 Конституции РФ и федеральном законе местное самоуправление определяется как самостоятельная и под свою ответственность деятельность населения по решению вопросов местного значения, исходя из интересов </a:t>
            </a:r>
            <a:r>
              <a:rPr lang="ru-RU" sz="2800" b="1" dirty="0" smtClean="0">
                <a:solidFill>
                  <a:srgbClr val="FF0000"/>
                </a:solidFill>
              </a:rPr>
              <a:t>населения.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79" y="2220557"/>
            <a:ext cx="4703805" cy="352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169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8450" y="1278041"/>
            <a:ext cx="75111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Задание №1. Дайте </a:t>
            </a:r>
            <a:r>
              <a:rPr lang="ru-RU" sz="2400" b="1" dirty="0">
                <a:solidFill>
                  <a:srgbClr val="0070C0"/>
                </a:solidFill>
              </a:rPr>
              <a:t>характеристику особенностям самоуправления в </a:t>
            </a:r>
            <a:r>
              <a:rPr lang="ru-RU" sz="2400" b="1" dirty="0" smtClean="0">
                <a:solidFill>
                  <a:srgbClr val="0070C0"/>
                </a:solidFill>
              </a:rPr>
              <a:t>Новгороде</a:t>
            </a:r>
            <a:r>
              <a:rPr lang="ru-RU" sz="2400" dirty="0">
                <a:solidFill>
                  <a:srgbClr val="0070C0"/>
                </a:solidFill>
              </a:rPr>
              <a:t>?</a:t>
            </a:r>
            <a:r>
              <a:rPr lang="ru-RU" sz="2400" dirty="0" smtClean="0">
                <a:solidFill>
                  <a:srgbClr val="0070C0"/>
                </a:solidFill>
              </a:rPr>
              <a:t>  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29" y="2691145"/>
            <a:ext cx="5100766" cy="31513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62" y="2691145"/>
            <a:ext cx="4447789" cy="333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7999" y="986481"/>
            <a:ext cx="4484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2800" b="1" dirty="0"/>
              <a:t>Задания№</a:t>
            </a:r>
            <a:r>
              <a:rPr lang="ru-RU" sz="2800" b="1" dirty="0" smtClean="0"/>
              <a:t>2</a:t>
            </a:r>
            <a:endParaRPr lang="ru-RU" sz="2800" dirty="0"/>
          </a:p>
        </p:txBody>
      </p:sp>
      <p:pic>
        <p:nvPicPr>
          <p:cNvPr id="2050" name="Picture 2" descr="http://dz-online.ru/files/news_image/42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1660610"/>
            <a:ext cx="5435559" cy="370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58464" y="722870"/>
            <a:ext cx="430838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Иван Грозный - великий князь. Иван Васильевич Грозный родился 15 августа 1530 г. в селе Коломенском. Его отец Василий III был великим князем Московским, род которого происходил от Рюриковичей. Елена Глинская – мать будущего царя – происходила из рода хана Мамая, который, по сути, был родоначальником всех литовских князей Глинских. Отец Ивана, Василий, умирает, когда сыну было лишь три года. Согласно законам, престол переходил к маленькому сыну, но лишь номинально, а фактически правил опекунский совет.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По </a:t>
            </a:r>
            <a:r>
              <a:rPr lang="ru-RU" b="1" dirty="0">
                <a:solidFill>
                  <a:srgbClr val="C00000"/>
                </a:solidFill>
              </a:rPr>
              <a:t>наступлению пятнадцатилетия Иван Грозный становится полноправным </a:t>
            </a:r>
            <a:r>
              <a:rPr lang="ru-RU" b="1" dirty="0" smtClean="0">
                <a:solidFill>
                  <a:srgbClr val="C00000"/>
                </a:solidFill>
              </a:rPr>
              <a:t>правителем.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6969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351" y="649908"/>
            <a:ext cx="45472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                            Задания № </a:t>
            </a:r>
            <a:r>
              <a:rPr lang="ru-RU" sz="2000" b="1" dirty="0" smtClean="0">
                <a:solidFill>
                  <a:srgbClr val="C00000"/>
                </a:solidFill>
              </a:rPr>
              <a:t>3. </a:t>
            </a:r>
            <a:r>
              <a:rPr lang="ru-RU" sz="2000" b="1" dirty="0">
                <a:solidFill>
                  <a:srgbClr val="C00000"/>
                </a:solidFill>
              </a:rPr>
              <a:t>Сделайте вывод о характере реформирования местного самоуправления в эпоху </a:t>
            </a:r>
            <a:r>
              <a:rPr lang="ru-RU" sz="2000" b="1" dirty="0" smtClean="0">
                <a:solidFill>
                  <a:srgbClr val="C00000"/>
                </a:solidFill>
              </a:rPr>
              <a:t>Екатерины второй</a:t>
            </a:r>
            <a:r>
              <a:rPr lang="ru-RU" sz="2000" b="1" dirty="0">
                <a:solidFill>
                  <a:srgbClr val="C00000"/>
                </a:solidFill>
              </a:rPr>
              <a:t>?</a:t>
            </a:r>
            <a:r>
              <a:rPr lang="ru-RU" sz="2000" b="1" dirty="0" smtClean="0"/>
              <a:t>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863" y="2734575"/>
            <a:ext cx="3689651" cy="33182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9438" y="649908"/>
            <a:ext cx="524750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ЕКАТЕРИНА II Великая (1729-96), российская императрица (с 1762). Немецкая принцесса Софья Фредерика Августа Анхальт-Цербстская. С 1744 в России. С 1745 жена великого князя Петра Федоровича, будущего императора Петра III, которого свергла с престола (1762), опираясь на гвардию (Г. Г. и А. Г. Орловых и др.). Провела реорганизацию Сената (1763), секуляризацию земель (1763-64), упразднила гетманство на Украине (1764). Возглавляла Уложенную комиссию 1767-69. При ней произошла Крестьянская война 1773-75. Издала Учреждение для управления губернией 1775, Жалованную грамоту дворянству 1785 и </a:t>
            </a:r>
            <a:r>
              <a:rPr lang="ru-RU" b="1" dirty="0">
                <a:solidFill>
                  <a:srgbClr val="FF0000"/>
                </a:solidFill>
              </a:rPr>
              <a:t>Жалованную грамоту городам 1785. </a:t>
            </a:r>
            <a:r>
              <a:rPr lang="ru-RU" b="1" dirty="0"/>
              <a:t>При Екатерине II в результате русско-турецких войн 1768-74, 1787-91 Россия окончательно закрепилась на Черном м., были присоединены Сев. Причерноморье, Крым, Прикубанье. </a:t>
            </a:r>
          </a:p>
        </p:txBody>
      </p:sp>
    </p:spTree>
    <p:extLst>
      <p:ext uri="{BB962C8B-B14F-4D97-AF65-F5344CB8AC3E}">
        <p14:creationId xmlns:p14="http://schemas.microsoft.com/office/powerpoint/2010/main" val="161932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136</TotalTime>
  <Words>1041</Words>
  <Application>Microsoft Office PowerPoint</Application>
  <PresentationFormat>Произвольный</PresentationFormat>
  <Paragraphs>72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Гусен</cp:lastModifiedBy>
  <cp:revision>17</cp:revision>
  <dcterms:created xsi:type="dcterms:W3CDTF">2016-03-24T11:31:21Z</dcterms:created>
  <dcterms:modified xsi:type="dcterms:W3CDTF">2017-03-12T16:51:53Z</dcterms:modified>
</cp:coreProperties>
</file>